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5" r:id="rId6"/>
    <p:sldId id="284" r:id="rId7"/>
    <p:sldId id="279" r:id="rId8"/>
    <p:sldId id="280" r:id="rId9"/>
    <p:sldId id="285" r:id="rId10"/>
    <p:sldId id="275" r:id="rId11"/>
    <p:sldId id="282" r:id="rId12"/>
    <p:sldId id="281" r:id="rId13"/>
    <p:sldId id="286" r:id="rId14"/>
    <p:sldId id="287" r:id="rId15"/>
    <p:sldId id="289" r:id="rId16"/>
    <p:sldId id="288" r:id="rId17"/>
    <p:sldId id="290" r:id="rId18"/>
    <p:sldId id="291" r:id="rId19"/>
    <p:sldId id="277" r:id="rId20"/>
    <p:sldId id="292" r:id="rId21"/>
    <p:sldId id="283" r:id="rId22"/>
    <p:sldId id="261" r:id="rId23"/>
    <p:sldId id="276" r:id="rId24"/>
    <p:sldId id="264" r:id="rId25"/>
    <p:sldId id="278" r:id="rId26"/>
    <p:sldId id="273" r:id="rId27"/>
    <p:sldId id="274" r:id="rId28"/>
    <p:sldId id="266" r:id="rId29"/>
    <p:sldId id="296" r:id="rId30"/>
    <p:sldId id="295" r:id="rId31"/>
    <p:sldId id="297" r:id="rId32"/>
    <p:sldId id="303" r:id="rId33"/>
    <p:sldId id="268" r:id="rId34"/>
    <p:sldId id="271" r:id="rId35"/>
    <p:sldId id="304" r:id="rId36"/>
    <p:sldId id="270" r:id="rId37"/>
    <p:sldId id="272" r:id="rId38"/>
    <p:sldId id="30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300"/>
    <a:srgbClr val="FCFF02"/>
    <a:srgbClr val="21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94643" autoAdjust="0"/>
  </p:normalViewPr>
  <p:slideViewPr>
    <p:cSldViewPr snapToObjects="1">
      <p:cViewPr varScale="1">
        <p:scale>
          <a:sx n="115" d="100"/>
          <a:sy n="115" d="100"/>
        </p:scale>
        <p:origin x="1536" y="200"/>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image" Target="../media/image44.emf"/><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image" Target="../media/image51.emf"/><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 Id="rId9"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image" Target="../media/image69.emf"/><Relationship Id="rId1" Type="http://schemas.openxmlformats.org/officeDocument/2006/relationships/image" Target="../media/image68.emf"/><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image" Target="../media/image76.emf"/><Relationship Id="rId4" Type="http://schemas.openxmlformats.org/officeDocument/2006/relationships/image" Target="../media/image7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 Id="rId4" Type="http://schemas.openxmlformats.org/officeDocument/2006/relationships/image" Target="../media/image8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4" Type="http://schemas.openxmlformats.org/officeDocument/2006/relationships/image" Target="../media/image87.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image" Target="../media/image100.emf"/><Relationship Id="rId18" Type="http://schemas.openxmlformats.org/officeDocument/2006/relationships/image" Target="../media/image105.emf"/><Relationship Id="rId3" Type="http://schemas.openxmlformats.org/officeDocument/2006/relationships/image" Target="../media/image90.emf"/><Relationship Id="rId7" Type="http://schemas.openxmlformats.org/officeDocument/2006/relationships/image" Target="../media/image94.emf"/><Relationship Id="rId12" Type="http://schemas.openxmlformats.org/officeDocument/2006/relationships/image" Target="../media/image99.emf"/><Relationship Id="rId17" Type="http://schemas.openxmlformats.org/officeDocument/2006/relationships/image" Target="../media/image104.emf"/><Relationship Id="rId2" Type="http://schemas.openxmlformats.org/officeDocument/2006/relationships/image" Target="../media/image89.emf"/><Relationship Id="rId16" Type="http://schemas.openxmlformats.org/officeDocument/2006/relationships/image" Target="../media/image103.emf"/><Relationship Id="rId1" Type="http://schemas.openxmlformats.org/officeDocument/2006/relationships/image" Target="../media/image88.emf"/><Relationship Id="rId6" Type="http://schemas.openxmlformats.org/officeDocument/2006/relationships/image" Target="../media/image93.emf"/><Relationship Id="rId11" Type="http://schemas.openxmlformats.org/officeDocument/2006/relationships/image" Target="../media/image98.emf"/><Relationship Id="rId5" Type="http://schemas.openxmlformats.org/officeDocument/2006/relationships/image" Target="../media/image92.emf"/><Relationship Id="rId15" Type="http://schemas.openxmlformats.org/officeDocument/2006/relationships/image" Target="../media/image102.emf"/><Relationship Id="rId10" Type="http://schemas.openxmlformats.org/officeDocument/2006/relationships/image" Target="../media/image97.emf"/><Relationship Id="rId4" Type="http://schemas.openxmlformats.org/officeDocument/2006/relationships/image" Target="../media/image91.emf"/><Relationship Id="rId9" Type="http://schemas.openxmlformats.org/officeDocument/2006/relationships/image" Target="../media/image96.emf"/><Relationship Id="rId14" Type="http://schemas.openxmlformats.org/officeDocument/2006/relationships/image" Target="../media/image10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3.emf"/><Relationship Id="rId13" Type="http://schemas.openxmlformats.org/officeDocument/2006/relationships/image" Target="../media/image117.emf"/><Relationship Id="rId18" Type="http://schemas.openxmlformats.org/officeDocument/2006/relationships/image" Target="../media/image122.emf"/><Relationship Id="rId3" Type="http://schemas.openxmlformats.org/officeDocument/2006/relationships/image" Target="../media/image108.emf"/><Relationship Id="rId7" Type="http://schemas.openxmlformats.org/officeDocument/2006/relationships/image" Target="../media/image112.emf"/><Relationship Id="rId12" Type="http://schemas.openxmlformats.org/officeDocument/2006/relationships/image" Target="../media/image116.emf"/><Relationship Id="rId17" Type="http://schemas.openxmlformats.org/officeDocument/2006/relationships/image" Target="../media/image121.emf"/><Relationship Id="rId2" Type="http://schemas.openxmlformats.org/officeDocument/2006/relationships/image" Target="../media/image107.png"/><Relationship Id="rId16" Type="http://schemas.openxmlformats.org/officeDocument/2006/relationships/image" Target="../media/image120.emf"/><Relationship Id="rId1" Type="http://schemas.openxmlformats.org/officeDocument/2006/relationships/image" Target="../media/image106.emf"/><Relationship Id="rId6" Type="http://schemas.openxmlformats.org/officeDocument/2006/relationships/image" Target="../media/image111.emf"/><Relationship Id="rId11" Type="http://schemas.openxmlformats.org/officeDocument/2006/relationships/image" Target="../media/image105.emf"/><Relationship Id="rId5" Type="http://schemas.openxmlformats.org/officeDocument/2006/relationships/image" Target="../media/image110.emf"/><Relationship Id="rId15" Type="http://schemas.openxmlformats.org/officeDocument/2006/relationships/image" Target="../media/image119.emf"/><Relationship Id="rId10" Type="http://schemas.openxmlformats.org/officeDocument/2006/relationships/image" Target="../media/image115.emf"/><Relationship Id="rId4" Type="http://schemas.openxmlformats.org/officeDocument/2006/relationships/image" Target="../media/image109.emf"/><Relationship Id="rId9" Type="http://schemas.openxmlformats.org/officeDocument/2006/relationships/image" Target="../media/image114.emf"/><Relationship Id="rId14" Type="http://schemas.openxmlformats.org/officeDocument/2006/relationships/image" Target="../media/image118.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25.emf"/><Relationship Id="rId7" Type="http://schemas.openxmlformats.org/officeDocument/2006/relationships/image" Target="../media/image128.emf"/><Relationship Id="rId2" Type="http://schemas.openxmlformats.org/officeDocument/2006/relationships/image" Target="../media/image124.emf"/><Relationship Id="rId1" Type="http://schemas.openxmlformats.org/officeDocument/2006/relationships/image" Target="../media/image123.emf"/><Relationship Id="rId6" Type="http://schemas.openxmlformats.org/officeDocument/2006/relationships/image" Target="../media/image127.emf"/><Relationship Id="rId11" Type="http://schemas.openxmlformats.org/officeDocument/2006/relationships/image" Target="../media/image122.emf"/><Relationship Id="rId5" Type="http://schemas.openxmlformats.org/officeDocument/2006/relationships/image" Target="../media/image126.emf"/><Relationship Id="rId10" Type="http://schemas.openxmlformats.org/officeDocument/2006/relationships/image" Target="../media/image121.emf"/><Relationship Id="rId4" Type="http://schemas.openxmlformats.org/officeDocument/2006/relationships/image" Target="../media/image105.emf"/><Relationship Id="rId9" Type="http://schemas.openxmlformats.org/officeDocument/2006/relationships/image" Target="../media/image1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image" Target="../media/image142.emf"/><Relationship Id="rId3" Type="http://schemas.openxmlformats.org/officeDocument/2006/relationships/image" Target="../media/image132.emf"/><Relationship Id="rId7" Type="http://schemas.openxmlformats.org/officeDocument/2006/relationships/image" Target="../media/image136.emf"/><Relationship Id="rId12" Type="http://schemas.openxmlformats.org/officeDocument/2006/relationships/image" Target="../media/image141.emf"/><Relationship Id="rId17" Type="http://schemas.openxmlformats.org/officeDocument/2006/relationships/image" Target="../media/image122.emf"/><Relationship Id="rId2" Type="http://schemas.openxmlformats.org/officeDocument/2006/relationships/image" Target="../media/image131.emf"/><Relationship Id="rId16" Type="http://schemas.openxmlformats.org/officeDocument/2006/relationships/image" Target="../media/image121.emf"/><Relationship Id="rId1" Type="http://schemas.openxmlformats.org/officeDocument/2006/relationships/image" Target="../media/image130.emf"/><Relationship Id="rId6" Type="http://schemas.openxmlformats.org/officeDocument/2006/relationships/image" Target="../media/image135.emf"/><Relationship Id="rId11" Type="http://schemas.openxmlformats.org/officeDocument/2006/relationships/image" Target="../media/image140.emf"/><Relationship Id="rId5" Type="http://schemas.openxmlformats.org/officeDocument/2006/relationships/image" Target="../media/image134.emf"/><Relationship Id="rId15" Type="http://schemas.openxmlformats.org/officeDocument/2006/relationships/image" Target="../media/image105.emf"/><Relationship Id="rId10" Type="http://schemas.openxmlformats.org/officeDocument/2006/relationships/image" Target="../media/image139.emf"/><Relationship Id="rId4" Type="http://schemas.openxmlformats.org/officeDocument/2006/relationships/image" Target="../media/image133.emf"/><Relationship Id="rId9" Type="http://schemas.openxmlformats.org/officeDocument/2006/relationships/image" Target="../media/image138.emf"/><Relationship Id="rId14" Type="http://schemas.openxmlformats.org/officeDocument/2006/relationships/image" Target="../media/image143.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146.emf"/><Relationship Id="rId7" Type="http://schemas.openxmlformats.org/officeDocument/2006/relationships/image" Target="../media/image150.emf"/><Relationship Id="rId2" Type="http://schemas.openxmlformats.org/officeDocument/2006/relationships/image" Target="../media/image145.png"/><Relationship Id="rId1" Type="http://schemas.openxmlformats.org/officeDocument/2006/relationships/image" Target="../media/image144.png"/><Relationship Id="rId6" Type="http://schemas.openxmlformats.org/officeDocument/2006/relationships/image" Target="../media/image149.emf"/><Relationship Id="rId11" Type="http://schemas.openxmlformats.org/officeDocument/2006/relationships/image" Target="../media/image128.emf"/><Relationship Id="rId5" Type="http://schemas.openxmlformats.org/officeDocument/2006/relationships/image" Target="../media/image148.emf"/><Relationship Id="rId10" Type="http://schemas.openxmlformats.org/officeDocument/2006/relationships/image" Target="../media/image152.emf"/><Relationship Id="rId4" Type="http://schemas.openxmlformats.org/officeDocument/2006/relationships/image" Target="../media/image147.emf"/><Relationship Id="rId9" Type="http://schemas.openxmlformats.org/officeDocument/2006/relationships/image" Target="../media/image15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image" Target="../media/image154.emf"/><Relationship Id="rId1" Type="http://schemas.openxmlformats.org/officeDocument/2006/relationships/image" Target="../media/image153.emf"/><Relationship Id="rId5" Type="http://schemas.openxmlformats.org/officeDocument/2006/relationships/image" Target="../media/image157.emf"/><Relationship Id="rId4" Type="http://schemas.openxmlformats.org/officeDocument/2006/relationships/image" Target="../media/image156.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65.emf"/><Relationship Id="rId3" Type="http://schemas.openxmlformats.org/officeDocument/2006/relationships/image" Target="../media/image160.emf"/><Relationship Id="rId7" Type="http://schemas.openxmlformats.org/officeDocument/2006/relationships/image" Target="../media/image164.emf"/><Relationship Id="rId2" Type="http://schemas.openxmlformats.org/officeDocument/2006/relationships/image" Target="../media/image159.emf"/><Relationship Id="rId1" Type="http://schemas.openxmlformats.org/officeDocument/2006/relationships/image" Target="../media/image158.emf"/><Relationship Id="rId6" Type="http://schemas.openxmlformats.org/officeDocument/2006/relationships/image" Target="../media/image163.emf"/><Relationship Id="rId5" Type="http://schemas.openxmlformats.org/officeDocument/2006/relationships/image" Target="../media/image162.emf"/><Relationship Id="rId4" Type="http://schemas.openxmlformats.org/officeDocument/2006/relationships/image" Target="../media/image161.emf"/><Relationship Id="rId9" Type="http://schemas.openxmlformats.org/officeDocument/2006/relationships/image" Target="../media/image166.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74.emf"/><Relationship Id="rId3" Type="http://schemas.openxmlformats.org/officeDocument/2006/relationships/image" Target="../media/image169.emf"/><Relationship Id="rId7" Type="http://schemas.openxmlformats.org/officeDocument/2006/relationships/image" Target="../media/image173.emf"/><Relationship Id="rId2" Type="http://schemas.openxmlformats.org/officeDocument/2006/relationships/image" Target="../media/image168.emf"/><Relationship Id="rId1" Type="http://schemas.openxmlformats.org/officeDocument/2006/relationships/image" Target="../media/image167.emf"/><Relationship Id="rId6" Type="http://schemas.openxmlformats.org/officeDocument/2006/relationships/image" Target="../media/image172.emf"/><Relationship Id="rId5" Type="http://schemas.openxmlformats.org/officeDocument/2006/relationships/image" Target="../media/image171.emf"/><Relationship Id="rId4" Type="http://schemas.openxmlformats.org/officeDocument/2006/relationships/image" Target="../media/image170.emf"/><Relationship Id="rId9" Type="http://schemas.openxmlformats.org/officeDocument/2006/relationships/image" Target="../media/image175.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image" Target="../media/image178.emf"/><Relationship Id="rId7" Type="http://schemas.openxmlformats.org/officeDocument/2006/relationships/image" Target="../media/image182.emf"/><Relationship Id="rId2" Type="http://schemas.openxmlformats.org/officeDocument/2006/relationships/image" Target="../media/image177.emf"/><Relationship Id="rId1" Type="http://schemas.openxmlformats.org/officeDocument/2006/relationships/image" Target="../media/image176.emf"/><Relationship Id="rId6" Type="http://schemas.openxmlformats.org/officeDocument/2006/relationships/image" Target="../media/image181.emf"/><Relationship Id="rId5" Type="http://schemas.openxmlformats.org/officeDocument/2006/relationships/image" Target="../media/image180.emf"/><Relationship Id="rId10" Type="http://schemas.openxmlformats.org/officeDocument/2006/relationships/image" Target="../media/image185.emf"/><Relationship Id="rId4" Type="http://schemas.openxmlformats.org/officeDocument/2006/relationships/image" Target="../media/image179.emf"/><Relationship Id="rId9" Type="http://schemas.openxmlformats.org/officeDocument/2006/relationships/image" Target="../media/image184.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88.emf"/><Relationship Id="rId7" Type="http://schemas.openxmlformats.org/officeDocument/2006/relationships/image" Target="../media/image192.emf"/><Relationship Id="rId2" Type="http://schemas.openxmlformats.org/officeDocument/2006/relationships/image" Target="../media/image187.emf"/><Relationship Id="rId1" Type="http://schemas.openxmlformats.org/officeDocument/2006/relationships/image" Target="../media/image186.emf"/><Relationship Id="rId6" Type="http://schemas.openxmlformats.org/officeDocument/2006/relationships/image" Target="../media/image191.emf"/><Relationship Id="rId5" Type="http://schemas.openxmlformats.org/officeDocument/2006/relationships/image" Target="../media/image190.emf"/><Relationship Id="rId4" Type="http://schemas.openxmlformats.org/officeDocument/2006/relationships/image" Target="../media/image189.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5.emf"/><Relationship Id="rId2" Type="http://schemas.openxmlformats.org/officeDocument/2006/relationships/image" Target="../media/image194.emf"/><Relationship Id="rId1" Type="http://schemas.openxmlformats.org/officeDocument/2006/relationships/image" Target="../media/image193.emf"/><Relationship Id="rId5" Type="http://schemas.openxmlformats.org/officeDocument/2006/relationships/image" Target="../media/image197.emf"/><Relationship Id="rId4" Type="http://schemas.openxmlformats.org/officeDocument/2006/relationships/image" Target="../media/image196.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image" Target="../media/image198.emf"/><Relationship Id="rId6" Type="http://schemas.openxmlformats.org/officeDocument/2006/relationships/image" Target="../media/image203.emf"/><Relationship Id="rId5" Type="http://schemas.openxmlformats.org/officeDocument/2006/relationships/image" Target="../media/image202.emf"/><Relationship Id="rId4" Type="http://schemas.openxmlformats.org/officeDocument/2006/relationships/image" Target="../media/image201.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10.emf"/><Relationship Id="rId3" Type="http://schemas.openxmlformats.org/officeDocument/2006/relationships/image" Target="../media/image206.png"/><Relationship Id="rId7" Type="http://schemas.openxmlformats.org/officeDocument/2006/relationships/image" Target="../media/image201.emf"/><Relationship Id="rId2" Type="http://schemas.openxmlformats.org/officeDocument/2006/relationships/image" Target="../media/image205.emf"/><Relationship Id="rId1" Type="http://schemas.openxmlformats.org/officeDocument/2006/relationships/image" Target="../media/image204.png"/><Relationship Id="rId6" Type="http://schemas.openxmlformats.org/officeDocument/2006/relationships/image" Target="../media/image209.emf"/><Relationship Id="rId5" Type="http://schemas.openxmlformats.org/officeDocument/2006/relationships/image" Target="../media/image208.emf"/><Relationship Id="rId10" Type="http://schemas.openxmlformats.org/officeDocument/2006/relationships/image" Target="../media/image212.emf"/><Relationship Id="rId4" Type="http://schemas.openxmlformats.org/officeDocument/2006/relationships/image" Target="../media/image207.emf"/><Relationship Id="rId9" Type="http://schemas.openxmlformats.org/officeDocument/2006/relationships/image" Target="../media/image2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17.emf"/><Relationship Id="rId3" Type="http://schemas.openxmlformats.org/officeDocument/2006/relationships/image" Target="../media/image206.png"/><Relationship Id="rId7" Type="http://schemas.openxmlformats.org/officeDocument/2006/relationships/image" Target="../media/image216.emf"/><Relationship Id="rId2" Type="http://schemas.openxmlformats.org/officeDocument/2006/relationships/image" Target="../media/image213.emf"/><Relationship Id="rId1" Type="http://schemas.openxmlformats.org/officeDocument/2006/relationships/image" Target="../media/image204.png"/><Relationship Id="rId6" Type="http://schemas.openxmlformats.org/officeDocument/2006/relationships/image" Target="../media/image201.emf"/><Relationship Id="rId5" Type="http://schemas.openxmlformats.org/officeDocument/2006/relationships/image" Target="../media/image215.emf"/><Relationship Id="rId4" Type="http://schemas.openxmlformats.org/officeDocument/2006/relationships/image" Target="../media/image21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image" Target="../media/image219.emf"/><Relationship Id="rId1" Type="http://schemas.openxmlformats.org/officeDocument/2006/relationships/image" Target="../media/image218.emf"/><Relationship Id="rId4" Type="http://schemas.openxmlformats.org/officeDocument/2006/relationships/image" Target="../media/image22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24.emf"/><Relationship Id="rId2" Type="http://schemas.openxmlformats.org/officeDocument/2006/relationships/image" Target="../media/image223.emf"/><Relationship Id="rId1" Type="http://schemas.openxmlformats.org/officeDocument/2006/relationships/image" Target="../media/image222.emf"/><Relationship Id="rId4" Type="http://schemas.openxmlformats.org/officeDocument/2006/relationships/image" Target="../media/image225.e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4.png"/><Relationship Id="rId7" Type="http://schemas.openxmlformats.org/officeDocument/2006/relationships/image" Target="../media/image231.emf"/><Relationship Id="rId2" Type="http://schemas.openxmlformats.org/officeDocument/2006/relationships/image" Target="../media/image227.emf"/><Relationship Id="rId1" Type="http://schemas.openxmlformats.org/officeDocument/2006/relationships/image" Target="../media/image226.emf"/><Relationship Id="rId6" Type="http://schemas.openxmlformats.org/officeDocument/2006/relationships/image" Target="../media/image230.emf"/><Relationship Id="rId5" Type="http://schemas.openxmlformats.org/officeDocument/2006/relationships/image" Target="../media/image229.emf"/><Relationship Id="rId4" Type="http://schemas.openxmlformats.org/officeDocument/2006/relationships/image" Target="../media/image228.emf"/><Relationship Id="rId9" Type="http://schemas.openxmlformats.org/officeDocument/2006/relationships/image" Target="../media/image232.e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40.emf"/><Relationship Id="rId3" Type="http://schemas.openxmlformats.org/officeDocument/2006/relationships/image" Target="../media/image235.emf"/><Relationship Id="rId7" Type="http://schemas.openxmlformats.org/officeDocument/2006/relationships/image" Target="../media/image239.emf"/><Relationship Id="rId2" Type="http://schemas.openxmlformats.org/officeDocument/2006/relationships/image" Target="../media/image234.emf"/><Relationship Id="rId1" Type="http://schemas.openxmlformats.org/officeDocument/2006/relationships/image" Target="../media/image233.emf"/><Relationship Id="rId6" Type="http://schemas.openxmlformats.org/officeDocument/2006/relationships/image" Target="../media/image238.emf"/><Relationship Id="rId11" Type="http://schemas.openxmlformats.org/officeDocument/2006/relationships/image" Target="../media/image243.emf"/><Relationship Id="rId5" Type="http://schemas.openxmlformats.org/officeDocument/2006/relationships/image" Target="../media/image237.emf"/><Relationship Id="rId10" Type="http://schemas.openxmlformats.org/officeDocument/2006/relationships/image" Target="../media/image242.emf"/><Relationship Id="rId4" Type="http://schemas.openxmlformats.org/officeDocument/2006/relationships/image" Target="../media/image236.emf"/><Relationship Id="rId9" Type="http://schemas.openxmlformats.org/officeDocument/2006/relationships/image" Target="../media/image24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5.emf"/><Relationship Id="rId4"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6.png"/><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5" Type="http://schemas.openxmlformats.org/officeDocument/2006/relationships/image" Target="../media/image2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 Id="rId14"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38DB5-65EF-F44F-B3E0-F111B5BD1DC1}"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38DB5-65EF-F44F-B3E0-F111B5BD1DC1}"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38DB5-65EF-F44F-B3E0-F111B5BD1DC1}"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38DB5-65EF-F44F-B3E0-F111B5BD1DC1}"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38DB5-65EF-F44F-B3E0-F111B5BD1DC1}" type="datetimeFigureOut">
              <a:rPr lang="en-US" smtClean="0"/>
              <a:pPr/>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38DB5-65EF-F44F-B3E0-F111B5BD1DC1}" type="datetimeFigureOut">
              <a:rPr lang="en-US" smtClean="0"/>
              <a:pPr/>
              <a:t>4/25/21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38DB5-65EF-F44F-B3E0-F111B5BD1DC1}" type="datetimeFigureOut">
              <a:rPr lang="en-US" smtClean="0"/>
              <a:pPr/>
              <a:t>4/25/21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38DB5-65EF-F44F-B3E0-F111B5BD1DC1}" type="datetimeFigureOut">
              <a:rPr lang="en-US" smtClean="0"/>
              <a:pPr/>
              <a:t>4/25/21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38DB5-65EF-F44F-B3E0-F111B5BD1DC1}" type="datetimeFigureOut">
              <a:rPr lang="en-US" smtClean="0"/>
              <a:pPr/>
              <a:t>4/25/21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38DB5-65EF-F44F-B3E0-F111B5BD1DC1}" type="datetimeFigureOut">
              <a:rPr lang="en-US" smtClean="0"/>
              <a:pPr/>
              <a:t>4/25/21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38DB5-65EF-F44F-B3E0-F111B5BD1DC1}" type="datetimeFigureOut">
              <a:rPr lang="en-US" smtClean="0"/>
              <a:pPr/>
              <a:t>4/25/21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38DB5-65EF-F44F-B3E0-F111B5BD1DC1}" type="datetimeFigureOut">
              <a:rPr lang="en-US" smtClean="0"/>
              <a:pPr/>
              <a:t>4/25/21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4DD1-A743-B04A-BCC9-0BAF2E256E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32.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18.emf"/><Relationship Id="rId17" Type="http://schemas.openxmlformats.org/officeDocument/2006/relationships/oleObject" Target="../embeddings/oleObject34.bin"/><Relationship Id="rId25" Type="http://schemas.openxmlformats.org/officeDocument/2006/relationships/oleObject" Target="../embeddings/oleObject38.bin"/><Relationship Id="rId2" Type="http://schemas.openxmlformats.org/officeDocument/2006/relationships/slideLayout" Target="../slideLayouts/slideLayout1.xml"/><Relationship Id="rId16" Type="http://schemas.openxmlformats.org/officeDocument/2006/relationships/image" Target="../media/image20.emf"/><Relationship Id="rId20" Type="http://schemas.openxmlformats.org/officeDocument/2006/relationships/image" Target="../media/image22.emf"/><Relationship Id="rId29" Type="http://schemas.openxmlformats.org/officeDocument/2006/relationships/oleObject" Target="../embeddings/oleObject40.bin"/><Relationship Id="rId1" Type="http://schemas.openxmlformats.org/officeDocument/2006/relationships/vmlDrawing" Target="../drawings/vmlDrawing8.vml"/><Relationship Id="rId6" Type="http://schemas.openxmlformats.org/officeDocument/2006/relationships/image" Target="../media/image15.emf"/><Relationship Id="rId11" Type="http://schemas.openxmlformats.org/officeDocument/2006/relationships/oleObject" Target="../embeddings/oleObject31.bin"/><Relationship Id="rId24" Type="http://schemas.openxmlformats.org/officeDocument/2006/relationships/image" Target="../media/image24.emf"/><Relationship Id="rId32" Type="http://schemas.openxmlformats.org/officeDocument/2006/relationships/image" Target="../media/image28.e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26.emf"/><Relationship Id="rId10" Type="http://schemas.openxmlformats.org/officeDocument/2006/relationships/image" Target="../media/image17.emf"/><Relationship Id="rId19" Type="http://schemas.openxmlformats.org/officeDocument/2006/relationships/oleObject" Target="../embeddings/oleObject35.bin"/><Relationship Id="rId31" Type="http://schemas.openxmlformats.org/officeDocument/2006/relationships/oleObject" Target="../embeddings/oleObject41.bin"/><Relationship Id="rId4" Type="http://schemas.openxmlformats.org/officeDocument/2006/relationships/image" Target="../media/image14.emf"/><Relationship Id="rId9" Type="http://schemas.openxmlformats.org/officeDocument/2006/relationships/oleObject" Target="../embeddings/oleObject30.bin"/><Relationship Id="rId14" Type="http://schemas.openxmlformats.org/officeDocument/2006/relationships/image" Target="../media/image19.emf"/><Relationship Id="rId22" Type="http://schemas.openxmlformats.org/officeDocument/2006/relationships/image" Target="../media/image23.emf"/><Relationship Id="rId27" Type="http://schemas.openxmlformats.org/officeDocument/2006/relationships/oleObject" Target="../embeddings/oleObject39.bin"/><Relationship Id="rId30" Type="http://schemas.openxmlformats.org/officeDocument/2006/relationships/image" Target="../media/image27.emf"/></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47.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33.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1.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55.bin"/><Relationship Id="rId1" Type="http://schemas.openxmlformats.org/officeDocument/2006/relationships/vmlDrawing" Target="../drawings/vmlDrawing9.vml"/><Relationship Id="rId6" Type="http://schemas.openxmlformats.org/officeDocument/2006/relationships/image" Target="../media/image30.emf"/><Relationship Id="rId11" Type="http://schemas.openxmlformats.org/officeDocument/2006/relationships/oleObject" Target="../embeddings/oleObject46.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50.bin"/><Relationship Id="rId31" Type="http://schemas.openxmlformats.org/officeDocument/2006/relationships/oleObject" Target="../embeddings/oleObject56.bin"/><Relationship Id="rId4" Type="http://schemas.openxmlformats.org/officeDocument/2006/relationships/image" Target="../media/image29.emf"/><Relationship Id="rId9" Type="http://schemas.openxmlformats.org/officeDocument/2006/relationships/oleObject" Target="../embeddings/oleObject45.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54.bin"/><Relationship Id="rId30" Type="http://schemas.openxmlformats.org/officeDocument/2006/relationships/image" Target="../media/image42.emf"/></Relationships>
</file>

<file path=ppt/slides/_rels/slide12.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48.emf"/><Relationship Id="rId2" Type="http://schemas.openxmlformats.org/officeDocument/2006/relationships/slideLayout" Target="../slideLayouts/slideLayout1.xml"/><Relationship Id="rId16" Type="http://schemas.openxmlformats.org/officeDocument/2006/relationships/image" Target="../media/image50.emf"/><Relationship Id="rId1" Type="http://schemas.openxmlformats.org/officeDocument/2006/relationships/vmlDrawing" Target="../drawings/vmlDrawing10.vml"/><Relationship Id="rId6" Type="http://schemas.openxmlformats.org/officeDocument/2006/relationships/image" Target="../media/image45.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60.bin"/><Relationship Id="rId14" Type="http://schemas.openxmlformats.org/officeDocument/2006/relationships/image" Target="../media/image49.emf"/></Relationships>
</file>

<file path=ppt/slides/_rels/slide13.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oleObject" Target="../embeddings/oleObject69.bin"/><Relationship Id="rId18" Type="http://schemas.openxmlformats.org/officeDocument/2006/relationships/image" Target="../media/image58.e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55.emf"/><Relationship Id="rId17" Type="http://schemas.openxmlformats.org/officeDocument/2006/relationships/oleObject" Target="../embeddings/oleObject71.bin"/><Relationship Id="rId2" Type="http://schemas.openxmlformats.org/officeDocument/2006/relationships/slideLayout" Target="../slideLayouts/slideLayout1.xml"/><Relationship Id="rId16" Type="http://schemas.openxmlformats.org/officeDocument/2006/relationships/image" Target="../media/image57.emf"/><Relationship Id="rId20" Type="http://schemas.openxmlformats.org/officeDocument/2006/relationships/image" Target="../media/image59.emf"/><Relationship Id="rId1" Type="http://schemas.openxmlformats.org/officeDocument/2006/relationships/vmlDrawing" Target="../drawings/vmlDrawing11.vml"/><Relationship Id="rId6" Type="http://schemas.openxmlformats.org/officeDocument/2006/relationships/image" Target="../media/image52.e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10" Type="http://schemas.openxmlformats.org/officeDocument/2006/relationships/image" Target="../media/image54.emf"/><Relationship Id="rId19" Type="http://schemas.openxmlformats.org/officeDocument/2006/relationships/oleObject" Target="../embeddings/oleObject72.bin"/><Relationship Id="rId4" Type="http://schemas.openxmlformats.org/officeDocument/2006/relationships/image" Target="../media/image51.emf"/><Relationship Id="rId9" Type="http://schemas.openxmlformats.org/officeDocument/2006/relationships/oleObject" Target="../embeddings/oleObject67.bin"/><Relationship Id="rId14" Type="http://schemas.openxmlformats.org/officeDocument/2006/relationships/image" Target="../media/image56.emf"/></Relationships>
</file>

<file path=ppt/slides/_rels/slide14.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oleObject" Target="../embeddings/oleObject78.bin"/><Relationship Id="rId18" Type="http://schemas.openxmlformats.org/officeDocument/2006/relationships/image" Target="../media/image67.e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64.emf"/><Relationship Id="rId17" Type="http://schemas.openxmlformats.org/officeDocument/2006/relationships/oleObject" Target="../embeddings/oleObject80.bin"/><Relationship Id="rId2" Type="http://schemas.openxmlformats.org/officeDocument/2006/relationships/slideLayout" Target="../slideLayouts/slideLayout1.xml"/><Relationship Id="rId16" Type="http://schemas.openxmlformats.org/officeDocument/2006/relationships/image" Target="../media/image66.emf"/><Relationship Id="rId1" Type="http://schemas.openxmlformats.org/officeDocument/2006/relationships/vmlDrawing" Target="../drawings/vmlDrawing12.vml"/><Relationship Id="rId6" Type="http://schemas.openxmlformats.org/officeDocument/2006/relationships/image" Target="../media/image61.e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63.emf"/><Relationship Id="rId4" Type="http://schemas.openxmlformats.org/officeDocument/2006/relationships/image" Target="../media/image60.emf"/><Relationship Id="rId9" Type="http://schemas.openxmlformats.org/officeDocument/2006/relationships/oleObject" Target="../embeddings/oleObject76.bin"/><Relationship Id="rId14" Type="http://schemas.openxmlformats.org/officeDocument/2006/relationships/image" Target="../media/image65.emf"/></Relationships>
</file>

<file path=ppt/slides/_rels/slide15.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oleObject" Target="../embeddings/oleObject86.bin"/><Relationship Id="rId18" Type="http://schemas.openxmlformats.org/officeDocument/2006/relationships/image" Target="../media/image75.e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72.emf"/><Relationship Id="rId17" Type="http://schemas.openxmlformats.org/officeDocument/2006/relationships/oleObject" Target="../embeddings/oleObject88.bin"/><Relationship Id="rId2" Type="http://schemas.openxmlformats.org/officeDocument/2006/relationships/slideLayout" Target="../slideLayouts/slideLayout1.xml"/><Relationship Id="rId16" Type="http://schemas.openxmlformats.org/officeDocument/2006/relationships/image" Target="../media/image74.emf"/><Relationship Id="rId1" Type="http://schemas.openxmlformats.org/officeDocument/2006/relationships/vmlDrawing" Target="../drawings/vmlDrawing13.vml"/><Relationship Id="rId6" Type="http://schemas.openxmlformats.org/officeDocument/2006/relationships/image" Target="../media/image69.e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71.emf"/><Relationship Id="rId4" Type="http://schemas.openxmlformats.org/officeDocument/2006/relationships/image" Target="../media/image68.emf"/><Relationship Id="rId9" Type="http://schemas.openxmlformats.org/officeDocument/2006/relationships/oleObject" Target="../embeddings/oleObject84.bin"/><Relationship Id="rId14" Type="http://schemas.openxmlformats.org/officeDocument/2006/relationships/image" Target="../media/image73.emf"/></Relationships>
</file>

<file path=ppt/slides/_rels/slide16.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77.png"/><Relationship Id="rId5" Type="http://schemas.openxmlformats.org/officeDocument/2006/relationships/oleObject" Target="../embeddings/oleObject90.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92.bin"/></Relationships>
</file>

<file path=ppt/slides/_rels/slide17.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81.emf"/><Relationship Id="rId5" Type="http://schemas.openxmlformats.org/officeDocument/2006/relationships/oleObject" Target="../embeddings/oleObject94.bin"/><Relationship Id="rId10" Type="http://schemas.openxmlformats.org/officeDocument/2006/relationships/image" Target="../media/image83.emf"/><Relationship Id="rId4" Type="http://schemas.openxmlformats.org/officeDocument/2006/relationships/image" Target="../media/image80.emf"/><Relationship Id="rId9" Type="http://schemas.openxmlformats.org/officeDocument/2006/relationships/oleObject" Target="../embeddings/oleObject96.bin"/></Relationships>
</file>

<file path=ppt/slides/_rels/slide18.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85.emf"/><Relationship Id="rId5" Type="http://schemas.openxmlformats.org/officeDocument/2006/relationships/oleObject" Target="../embeddings/oleObject98.bin"/><Relationship Id="rId10" Type="http://schemas.openxmlformats.org/officeDocument/2006/relationships/image" Target="../media/image87.emf"/><Relationship Id="rId4" Type="http://schemas.openxmlformats.org/officeDocument/2006/relationships/image" Target="../media/image84.emf"/><Relationship Id="rId9" Type="http://schemas.openxmlformats.org/officeDocument/2006/relationships/oleObject" Target="../embeddings/oleObject100.bin"/></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106.bin"/><Relationship Id="rId18" Type="http://schemas.openxmlformats.org/officeDocument/2006/relationships/image" Target="../media/image95.emf"/><Relationship Id="rId26" Type="http://schemas.openxmlformats.org/officeDocument/2006/relationships/image" Target="../media/image99.emf"/><Relationship Id="rId21" Type="http://schemas.openxmlformats.org/officeDocument/2006/relationships/oleObject" Target="../embeddings/oleObject110.bin"/><Relationship Id="rId34" Type="http://schemas.openxmlformats.org/officeDocument/2006/relationships/image" Target="../media/image103.emf"/><Relationship Id="rId7" Type="http://schemas.openxmlformats.org/officeDocument/2006/relationships/oleObject" Target="../embeddings/oleObject103.bin"/><Relationship Id="rId12" Type="http://schemas.openxmlformats.org/officeDocument/2006/relationships/image" Target="../media/image92.emf"/><Relationship Id="rId17" Type="http://schemas.openxmlformats.org/officeDocument/2006/relationships/oleObject" Target="../embeddings/oleObject108.bin"/><Relationship Id="rId25" Type="http://schemas.openxmlformats.org/officeDocument/2006/relationships/oleObject" Target="../embeddings/oleObject112.bin"/><Relationship Id="rId33" Type="http://schemas.openxmlformats.org/officeDocument/2006/relationships/oleObject" Target="../embeddings/oleObject116.bin"/><Relationship Id="rId38" Type="http://schemas.openxmlformats.org/officeDocument/2006/relationships/image" Target="../media/image105.emf"/><Relationship Id="rId2" Type="http://schemas.openxmlformats.org/officeDocument/2006/relationships/slideLayout" Target="../slideLayouts/slideLayout1.xml"/><Relationship Id="rId16" Type="http://schemas.openxmlformats.org/officeDocument/2006/relationships/image" Target="../media/image94.emf"/><Relationship Id="rId20" Type="http://schemas.openxmlformats.org/officeDocument/2006/relationships/image" Target="../media/image96.emf"/><Relationship Id="rId29" Type="http://schemas.openxmlformats.org/officeDocument/2006/relationships/oleObject" Target="../embeddings/oleObject114.bin"/><Relationship Id="rId1" Type="http://schemas.openxmlformats.org/officeDocument/2006/relationships/vmlDrawing" Target="../drawings/vmlDrawing17.vml"/><Relationship Id="rId6" Type="http://schemas.openxmlformats.org/officeDocument/2006/relationships/image" Target="../media/image89.emf"/><Relationship Id="rId11" Type="http://schemas.openxmlformats.org/officeDocument/2006/relationships/oleObject" Target="../embeddings/oleObject105.bin"/><Relationship Id="rId24" Type="http://schemas.openxmlformats.org/officeDocument/2006/relationships/image" Target="../media/image98.emf"/><Relationship Id="rId32" Type="http://schemas.openxmlformats.org/officeDocument/2006/relationships/image" Target="../media/image102.emf"/><Relationship Id="rId37" Type="http://schemas.openxmlformats.org/officeDocument/2006/relationships/oleObject" Target="../embeddings/oleObject118.bin"/><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oleObject" Target="../embeddings/oleObject111.bin"/><Relationship Id="rId28" Type="http://schemas.openxmlformats.org/officeDocument/2006/relationships/image" Target="../media/image100.emf"/><Relationship Id="rId36" Type="http://schemas.openxmlformats.org/officeDocument/2006/relationships/image" Target="../media/image104.emf"/><Relationship Id="rId10" Type="http://schemas.openxmlformats.org/officeDocument/2006/relationships/image" Target="../media/image91.emf"/><Relationship Id="rId19" Type="http://schemas.openxmlformats.org/officeDocument/2006/relationships/oleObject" Target="../embeddings/oleObject109.bin"/><Relationship Id="rId31" Type="http://schemas.openxmlformats.org/officeDocument/2006/relationships/oleObject" Target="../embeddings/oleObject115.bin"/><Relationship Id="rId4" Type="http://schemas.openxmlformats.org/officeDocument/2006/relationships/image" Target="../media/image88.emf"/><Relationship Id="rId9" Type="http://schemas.openxmlformats.org/officeDocument/2006/relationships/oleObject" Target="../embeddings/oleObject104.bin"/><Relationship Id="rId14" Type="http://schemas.openxmlformats.org/officeDocument/2006/relationships/image" Target="../media/image93.emf"/><Relationship Id="rId22" Type="http://schemas.openxmlformats.org/officeDocument/2006/relationships/image" Target="../media/image97.emf"/><Relationship Id="rId27" Type="http://schemas.openxmlformats.org/officeDocument/2006/relationships/oleObject" Target="../embeddings/oleObject113.bin"/><Relationship Id="rId30" Type="http://schemas.openxmlformats.org/officeDocument/2006/relationships/image" Target="../media/image101.emf"/><Relationship Id="rId35" Type="http://schemas.openxmlformats.org/officeDocument/2006/relationships/oleObject" Target="../embeddings/oleObject117.bin"/><Relationship Id="rId8" Type="http://schemas.openxmlformats.org/officeDocument/2006/relationships/image" Target="../media/image90.emf"/><Relationship Id="rId3" Type="http://schemas.openxmlformats.org/officeDocument/2006/relationships/oleObject" Target="../embeddings/oleObject101.bin"/></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124.bin"/><Relationship Id="rId18" Type="http://schemas.openxmlformats.org/officeDocument/2006/relationships/image" Target="../media/image113.emf"/><Relationship Id="rId26" Type="http://schemas.openxmlformats.org/officeDocument/2006/relationships/image" Target="../media/image116.emf"/><Relationship Id="rId21" Type="http://schemas.openxmlformats.org/officeDocument/2006/relationships/oleObject" Target="../embeddings/oleObject128.bin"/><Relationship Id="rId34" Type="http://schemas.openxmlformats.org/officeDocument/2006/relationships/image" Target="../media/image120.emf"/><Relationship Id="rId7" Type="http://schemas.openxmlformats.org/officeDocument/2006/relationships/oleObject" Target="../embeddings/oleObject121.bin"/><Relationship Id="rId12" Type="http://schemas.openxmlformats.org/officeDocument/2006/relationships/image" Target="../media/image110.emf"/><Relationship Id="rId17" Type="http://schemas.openxmlformats.org/officeDocument/2006/relationships/oleObject" Target="../embeddings/oleObject126.bin"/><Relationship Id="rId25" Type="http://schemas.openxmlformats.org/officeDocument/2006/relationships/oleObject" Target="../embeddings/oleObject130.bin"/><Relationship Id="rId33" Type="http://schemas.openxmlformats.org/officeDocument/2006/relationships/oleObject" Target="../embeddings/oleObject134.bin"/><Relationship Id="rId38" Type="http://schemas.openxmlformats.org/officeDocument/2006/relationships/image" Target="../media/image122.emf"/><Relationship Id="rId2" Type="http://schemas.openxmlformats.org/officeDocument/2006/relationships/slideLayout" Target="../slideLayouts/slideLayout1.xml"/><Relationship Id="rId16" Type="http://schemas.openxmlformats.org/officeDocument/2006/relationships/image" Target="../media/image112.emf"/><Relationship Id="rId20" Type="http://schemas.openxmlformats.org/officeDocument/2006/relationships/image" Target="../media/image114.emf"/><Relationship Id="rId29" Type="http://schemas.openxmlformats.org/officeDocument/2006/relationships/oleObject" Target="../embeddings/oleObject132.bin"/><Relationship Id="rId1" Type="http://schemas.openxmlformats.org/officeDocument/2006/relationships/vmlDrawing" Target="../drawings/vmlDrawing18.vml"/><Relationship Id="rId6" Type="http://schemas.openxmlformats.org/officeDocument/2006/relationships/image" Target="../media/image107.png"/><Relationship Id="rId11" Type="http://schemas.openxmlformats.org/officeDocument/2006/relationships/oleObject" Target="../embeddings/oleObject123.bin"/><Relationship Id="rId24" Type="http://schemas.openxmlformats.org/officeDocument/2006/relationships/image" Target="../media/image105.emf"/><Relationship Id="rId32" Type="http://schemas.openxmlformats.org/officeDocument/2006/relationships/image" Target="../media/image119.emf"/><Relationship Id="rId37" Type="http://schemas.openxmlformats.org/officeDocument/2006/relationships/oleObject" Target="../embeddings/oleObject136.bin"/><Relationship Id="rId5" Type="http://schemas.openxmlformats.org/officeDocument/2006/relationships/oleObject" Target="../embeddings/oleObject120.bin"/><Relationship Id="rId15" Type="http://schemas.openxmlformats.org/officeDocument/2006/relationships/oleObject" Target="../embeddings/oleObject125.bin"/><Relationship Id="rId23" Type="http://schemas.openxmlformats.org/officeDocument/2006/relationships/oleObject" Target="../embeddings/oleObject129.bin"/><Relationship Id="rId28" Type="http://schemas.openxmlformats.org/officeDocument/2006/relationships/image" Target="../media/image117.emf"/><Relationship Id="rId36" Type="http://schemas.openxmlformats.org/officeDocument/2006/relationships/image" Target="../media/image121.emf"/><Relationship Id="rId10" Type="http://schemas.openxmlformats.org/officeDocument/2006/relationships/image" Target="../media/image109.emf"/><Relationship Id="rId19" Type="http://schemas.openxmlformats.org/officeDocument/2006/relationships/oleObject" Target="../embeddings/oleObject127.bin"/><Relationship Id="rId31" Type="http://schemas.openxmlformats.org/officeDocument/2006/relationships/oleObject" Target="../embeddings/oleObject133.bin"/><Relationship Id="rId4" Type="http://schemas.openxmlformats.org/officeDocument/2006/relationships/image" Target="../media/image106.emf"/><Relationship Id="rId9" Type="http://schemas.openxmlformats.org/officeDocument/2006/relationships/oleObject" Target="../embeddings/oleObject122.bin"/><Relationship Id="rId14" Type="http://schemas.openxmlformats.org/officeDocument/2006/relationships/image" Target="../media/image111.emf"/><Relationship Id="rId22" Type="http://schemas.openxmlformats.org/officeDocument/2006/relationships/image" Target="../media/image115.emf"/><Relationship Id="rId27" Type="http://schemas.openxmlformats.org/officeDocument/2006/relationships/oleObject" Target="../embeddings/oleObject131.bin"/><Relationship Id="rId30" Type="http://schemas.openxmlformats.org/officeDocument/2006/relationships/image" Target="../media/image118.emf"/><Relationship Id="rId35" Type="http://schemas.openxmlformats.org/officeDocument/2006/relationships/oleObject" Target="../embeddings/oleObject135.bin"/><Relationship Id="rId8" Type="http://schemas.openxmlformats.org/officeDocument/2006/relationships/image" Target="../media/image108.emf"/><Relationship Id="rId3" Type="http://schemas.openxmlformats.org/officeDocument/2006/relationships/oleObject" Target="../embeddings/oleObject119.bin"/></Relationships>
</file>

<file path=ppt/slides/_rels/slide21.xml.rels><?xml version="1.0" encoding="UTF-8" standalone="yes"?>
<Relationships xmlns="http://schemas.openxmlformats.org/package/2006/relationships"><Relationship Id="rId8" Type="http://schemas.openxmlformats.org/officeDocument/2006/relationships/image" Target="../media/image125.emf"/><Relationship Id="rId13" Type="http://schemas.openxmlformats.org/officeDocument/2006/relationships/oleObject" Target="../embeddings/oleObject142.bin"/><Relationship Id="rId18" Type="http://schemas.openxmlformats.org/officeDocument/2006/relationships/image" Target="../media/image129.emf"/><Relationship Id="rId3" Type="http://schemas.openxmlformats.org/officeDocument/2006/relationships/oleObject" Target="../embeddings/oleObject137.bin"/><Relationship Id="rId21" Type="http://schemas.openxmlformats.org/officeDocument/2006/relationships/oleObject" Target="../embeddings/oleObject146.bin"/><Relationship Id="rId7" Type="http://schemas.openxmlformats.org/officeDocument/2006/relationships/oleObject" Target="../embeddings/oleObject139.bin"/><Relationship Id="rId12" Type="http://schemas.openxmlformats.org/officeDocument/2006/relationships/image" Target="../media/image126.emf"/><Relationship Id="rId17" Type="http://schemas.openxmlformats.org/officeDocument/2006/relationships/oleObject" Target="../embeddings/oleObject144.bin"/><Relationship Id="rId2" Type="http://schemas.openxmlformats.org/officeDocument/2006/relationships/slideLayout" Target="../slideLayouts/slideLayout1.xml"/><Relationship Id="rId16" Type="http://schemas.openxmlformats.org/officeDocument/2006/relationships/image" Target="../media/image128.emf"/><Relationship Id="rId20" Type="http://schemas.openxmlformats.org/officeDocument/2006/relationships/image" Target="../media/image120.emf"/><Relationship Id="rId1" Type="http://schemas.openxmlformats.org/officeDocument/2006/relationships/vmlDrawing" Target="../drawings/vmlDrawing19.vml"/><Relationship Id="rId6" Type="http://schemas.openxmlformats.org/officeDocument/2006/relationships/image" Target="../media/image124.emf"/><Relationship Id="rId11" Type="http://schemas.openxmlformats.org/officeDocument/2006/relationships/oleObject" Target="../embeddings/oleObject141.bin"/><Relationship Id="rId24" Type="http://schemas.openxmlformats.org/officeDocument/2006/relationships/image" Target="../media/image122.emf"/><Relationship Id="rId5" Type="http://schemas.openxmlformats.org/officeDocument/2006/relationships/oleObject" Target="../embeddings/oleObject138.bin"/><Relationship Id="rId15" Type="http://schemas.openxmlformats.org/officeDocument/2006/relationships/oleObject" Target="../embeddings/oleObject143.bin"/><Relationship Id="rId23" Type="http://schemas.openxmlformats.org/officeDocument/2006/relationships/oleObject" Target="../embeddings/oleObject147.bin"/><Relationship Id="rId10" Type="http://schemas.openxmlformats.org/officeDocument/2006/relationships/image" Target="../media/image105.emf"/><Relationship Id="rId19" Type="http://schemas.openxmlformats.org/officeDocument/2006/relationships/oleObject" Target="../embeddings/oleObject145.bin"/><Relationship Id="rId4" Type="http://schemas.openxmlformats.org/officeDocument/2006/relationships/image" Target="../media/image123.emf"/><Relationship Id="rId9" Type="http://schemas.openxmlformats.org/officeDocument/2006/relationships/oleObject" Target="../embeddings/oleObject140.bin"/><Relationship Id="rId14" Type="http://schemas.openxmlformats.org/officeDocument/2006/relationships/image" Target="../media/image127.emf"/><Relationship Id="rId22" Type="http://schemas.openxmlformats.org/officeDocument/2006/relationships/image" Target="../media/image121.emf"/></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153.bin"/><Relationship Id="rId18" Type="http://schemas.openxmlformats.org/officeDocument/2006/relationships/image" Target="../media/image137.emf"/><Relationship Id="rId26" Type="http://schemas.openxmlformats.org/officeDocument/2006/relationships/image" Target="../media/image141.emf"/><Relationship Id="rId3" Type="http://schemas.openxmlformats.org/officeDocument/2006/relationships/oleObject" Target="../embeddings/oleObject148.bin"/><Relationship Id="rId21" Type="http://schemas.openxmlformats.org/officeDocument/2006/relationships/oleObject" Target="../embeddings/oleObject157.bin"/><Relationship Id="rId34" Type="http://schemas.openxmlformats.org/officeDocument/2006/relationships/image" Target="../media/image121.emf"/><Relationship Id="rId7" Type="http://schemas.openxmlformats.org/officeDocument/2006/relationships/oleObject" Target="../embeddings/oleObject150.bin"/><Relationship Id="rId12" Type="http://schemas.openxmlformats.org/officeDocument/2006/relationships/image" Target="../media/image134.emf"/><Relationship Id="rId17" Type="http://schemas.openxmlformats.org/officeDocument/2006/relationships/oleObject" Target="../embeddings/oleObject155.bin"/><Relationship Id="rId25" Type="http://schemas.openxmlformats.org/officeDocument/2006/relationships/oleObject" Target="../embeddings/oleObject159.bin"/><Relationship Id="rId33" Type="http://schemas.openxmlformats.org/officeDocument/2006/relationships/oleObject" Target="../embeddings/oleObject163.bin"/><Relationship Id="rId2" Type="http://schemas.openxmlformats.org/officeDocument/2006/relationships/slideLayout" Target="../slideLayouts/slideLayout1.xml"/><Relationship Id="rId16" Type="http://schemas.openxmlformats.org/officeDocument/2006/relationships/image" Target="../media/image136.emf"/><Relationship Id="rId20" Type="http://schemas.openxmlformats.org/officeDocument/2006/relationships/image" Target="../media/image138.emf"/><Relationship Id="rId29" Type="http://schemas.openxmlformats.org/officeDocument/2006/relationships/oleObject" Target="../embeddings/oleObject161.bin"/><Relationship Id="rId1" Type="http://schemas.openxmlformats.org/officeDocument/2006/relationships/vmlDrawing" Target="../drawings/vmlDrawing20.vml"/><Relationship Id="rId6" Type="http://schemas.openxmlformats.org/officeDocument/2006/relationships/image" Target="../media/image131.emf"/><Relationship Id="rId11" Type="http://schemas.openxmlformats.org/officeDocument/2006/relationships/oleObject" Target="../embeddings/oleObject152.bin"/><Relationship Id="rId24" Type="http://schemas.openxmlformats.org/officeDocument/2006/relationships/image" Target="../media/image140.emf"/><Relationship Id="rId32" Type="http://schemas.openxmlformats.org/officeDocument/2006/relationships/image" Target="../media/image105.emf"/><Relationship Id="rId5" Type="http://schemas.openxmlformats.org/officeDocument/2006/relationships/oleObject" Target="../embeddings/oleObject149.bin"/><Relationship Id="rId15" Type="http://schemas.openxmlformats.org/officeDocument/2006/relationships/oleObject" Target="../embeddings/oleObject154.bin"/><Relationship Id="rId23" Type="http://schemas.openxmlformats.org/officeDocument/2006/relationships/oleObject" Target="../embeddings/oleObject158.bin"/><Relationship Id="rId28" Type="http://schemas.openxmlformats.org/officeDocument/2006/relationships/image" Target="../media/image142.emf"/><Relationship Id="rId36" Type="http://schemas.openxmlformats.org/officeDocument/2006/relationships/image" Target="../media/image122.emf"/><Relationship Id="rId10" Type="http://schemas.openxmlformats.org/officeDocument/2006/relationships/image" Target="../media/image133.emf"/><Relationship Id="rId19" Type="http://schemas.openxmlformats.org/officeDocument/2006/relationships/oleObject" Target="../embeddings/oleObject156.bin"/><Relationship Id="rId31" Type="http://schemas.openxmlformats.org/officeDocument/2006/relationships/oleObject" Target="../embeddings/oleObject162.bin"/><Relationship Id="rId4" Type="http://schemas.openxmlformats.org/officeDocument/2006/relationships/image" Target="../media/image130.emf"/><Relationship Id="rId9" Type="http://schemas.openxmlformats.org/officeDocument/2006/relationships/oleObject" Target="../embeddings/oleObject151.bin"/><Relationship Id="rId14" Type="http://schemas.openxmlformats.org/officeDocument/2006/relationships/image" Target="../media/image135.emf"/><Relationship Id="rId22" Type="http://schemas.openxmlformats.org/officeDocument/2006/relationships/image" Target="../media/image139.emf"/><Relationship Id="rId27" Type="http://schemas.openxmlformats.org/officeDocument/2006/relationships/oleObject" Target="../embeddings/oleObject160.bin"/><Relationship Id="rId30" Type="http://schemas.openxmlformats.org/officeDocument/2006/relationships/image" Target="../media/image143.emf"/><Relationship Id="rId35" Type="http://schemas.openxmlformats.org/officeDocument/2006/relationships/oleObject" Target="../embeddings/oleObject164.bin"/><Relationship Id="rId8" Type="http://schemas.openxmlformats.org/officeDocument/2006/relationships/image" Target="../media/image132.emf"/></Relationships>
</file>

<file path=ppt/slides/_rels/slide23.xml.rels><?xml version="1.0" encoding="UTF-8" standalone="yes"?>
<Relationships xmlns="http://schemas.openxmlformats.org/package/2006/relationships"><Relationship Id="rId8" Type="http://schemas.openxmlformats.org/officeDocument/2006/relationships/image" Target="../media/image146.emf"/><Relationship Id="rId13" Type="http://schemas.openxmlformats.org/officeDocument/2006/relationships/oleObject" Target="../embeddings/oleObject170.bin"/><Relationship Id="rId18" Type="http://schemas.openxmlformats.org/officeDocument/2006/relationships/image" Target="../media/image105.emf"/><Relationship Id="rId3" Type="http://schemas.openxmlformats.org/officeDocument/2006/relationships/oleObject" Target="../embeddings/oleObject165.bin"/><Relationship Id="rId21" Type="http://schemas.openxmlformats.org/officeDocument/2006/relationships/oleObject" Target="../embeddings/oleObject174.bin"/><Relationship Id="rId7" Type="http://schemas.openxmlformats.org/officeDocument/2006/relationships/oleObject" Target="../embeddings/oleObject167.bin"/><Relationship Id="rId12" Type="http://schemas.openxmlformats.org/officeDocument/2006/relationships/image" Target="../media/image148.emf"/><Relationship Id="rId17" Type="http://schemas.openxmlformats.org/officeDocument/2006/relationships/oleObject" Target="../embeddings/oleObject172.bin"/><Relationship Id="rId2" Type="http://schemas.openxmlformats.org/officeDocument/2006/relationships/slideLayout" Target="../slideLayouts/slideLayout1.xml"/><Relationship Id="rId16" Type="http://schemas.openxmlformats.org/officeDocument/2006/relationships/image" Target="../media/image150.emf"/><Relationship Id="rId20" Type="http://schemas.openxmlformats.org/officeDocument/2006/relationships/image" Target="../media/image151.emf"/><Relationship Id="rId1" Type="http://schemas.openxmlformats.org/officeDocument/2006/relationships/vmlDrawing" Target="../drawings/vmlDrawing21.vml"/><Relationship Id="rId6" Type="http://schemas.openxmlformats.org/officeDocument/2006/relationships/image" Target="../media/image145.png"/><Relationship Id="rId11" Type="http://schemas.openxmlformats.org/officeDocument/2006/relationships/oleObject" Target="../embeddings/oleObject169.bin"/><Relationship Id="rId24" Type="http://schemas.openxmlformats.org/officeDocument/2006/relationships/image" Target="../media/image128.emf"/><Relationship Id="rId5" Type="http://schemas.openxmlformats.org/officeDocument/2006/relationships/oleObject" Target="../embeddings/oleObject166.bin"/><Relationship Id="rId15" Type="http://schemas.openxmlformats.org/officeDocument/2006/relationships/oleObject" Target="../embeddings/oleObject171.bin"/><Relationship Id="rId23" Type="http://schemas.openxmlformats.org/officeDocument/2006/relationships/oleObject" Target="../embeddings/oleObject175.bin"/><Relationship Id="rId10" Type="http://schemas.openxmlformats.org/officeDocument/2006/relationships/image" Target="../media/image147.emf"/><Relationship Id="rId19" Type="http://schemas.openxmlformats.org/officeDocument/2006/relationships/oleObject" Target="../embeddings/oleObject173.bin"/><Relationship Id="rId4" Type="http://schemas.openxmlformats.org/officeDocument/2006/relationships/image" Target="../media/image144.png"/><Relationship Id="rId9" Type="http://schemas.openxmlformats.org/officeDocument/2006/relationships/oleObject" Target="../embeddings/oleObject168.bin"/><Relationship Id="rId14" Type="http://schemas.openxmlformats.org/officeDocument/2006/relationships/image" Target="../media/image149.emf"/><Relationship Id="rId22" Type="http://schemas.openxmlformats.org/officeDocument/2006/relationships/image" Target="../media/image152.emf"/></Relationships>
</file>

<file path=ppt/slides/_rels/slide24.xml.rels><?xml version="1.0" encoding="UTF-8" standalone="yes"?>
<Relationships xmlns="http://schemas.openxmlformats.org/package/2006/relationships"><Relationship Id="rId8" Type="http://schemas.openxmlformats.org/officeDocument/2006/relationships/image" Target="../media/image155.emf"/><Relationship Id="rId3" Type="http://schemas.openxmlformats.org/officeDocument/2006/relationships/oleObject" Target="../embeddings/oleObject176.bin"/><Relationship Id="rId7" Type="http://schemas.openxmlformats.org/officeDocument/2006/relationships/oleObject" Target="../embeddings/oleObject178.bin"/><Relationship Id="rId12" Type="http://schemas.openxmlformats.org/officeDocument/2006/relationships/image" Target="../media/image157.e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54.emf"/><Relationship Id="rId11" Type="http://schemas.openxmlformats.org/officeDocument/2006/relationships/oleObject" Target="../embeddings/oleObject180.bin"/><Relationship Id="rId5" Type="http://schemas.openxmlformats.org/officeDocument/2006/relationships/oleObject" Target="../embeddings/oleObject177.bin"/><Relationship Id="rId10" Type="http://schemas.openxmlformats.org/officeDocument/2006/relationships/image" Target="../media/image156.emf"/><Relationship Id="rId4" Type="http://schemas.openxmlformats.org/officeDocument/2006/relationships/image" Target="../media/image153.emf"/><Relationship Id="rId9" Type="http://schemas.openxmlformats.org/officeDocument/2006/relationships/oleObject" Target="../embeddings/oleObject179.bin"/></Relationships>
</file>

<file path=ppt/slides/_rels/slide25.xml.rels><?xml version="1.0" encoding="UTF-8" standalone="yes"?>
<Relationships xmlns="http://schemas.openxmlformats.org/package/2006/relationships"><Relationship Id="rId8" Type="http://schemas.openxmlformats.org/officeDocument/2006/relationships/image" Target="../media/image160.emf"/><Relationship Id="rId13" Type="http://schemas.openxmlformats.org/officeDocument/2006/relationships/oleObject" Target="../embeddings/oleObject186.bin"/><Relationship Id="rId18" Type="http://schemas.openxmlformats.org/officeDocument/2006/relationships/image" Target="../media/image165.emf"/><Relationship Id="rId3" Type="http://schemas.openxmlformats.org/officeDocument/2006/relationships/oleObject" Target="../embeddings/oleObject181.bin"/><Relationship Id="rId7" Type="http://schemas.openxmlformats.org/officeDocument/2006/relationships/oleObject" Target="../embeddings/oleObject183.bin"/><Relationship Id="rId12" Type="http://schemas.openxmlformats.org/officeDocument/2006/relationships/image" Target="../media/image162.emf"/><Relationship Id="rId17" Type="http://schemas.openxmlformats.org/officeDocument/2006/relationships/oleObject" Target="../embeddings/oleObject188.bin"/><Relationship Id="rId2" Type="http://schemas.openxmlformats.org/officeDocument/2006/relationships/slideLayout" Target="../slideLayouts/slideLayout1.xml"/><Relationship Id="rId16" Type="http://schemas.openxmlformats.org/officeDocument/2006/relationships/image" Target="../media/image164.emf"/><Relationship Id="rId20" Type="http://schemas.openxmlformats.org/officeDocument/2006/relationships/image" Target="../media/image166.emf"/><Relationship Id="rId1" Type="http://schemas.openxmlformats.org/officeDocument/2006/relationships/vmlDrawing" Target="../drawings/vmlDrawing23.vml"/><Relationship Id="rId6" Type="http://schemas.openxmlformats.org/officeDocument/2006/relationships/image" Target="../media/image159.emf"/><Relationship Id="rId11" Type="http://schemas.openxmlformats.org/officeDocument/2006/relationships/oleObject" Target="../embeddings/oleObject185.bin"/><Relationship Id="rId5" Type="http://schemas.openxmlformats.org/officeDocument/2006/relationships/oleObject" Target="../embeddings/oleObject182.bin"/><Relationship Id="rId15" Type="http://schemas.openxmlformats.org/officeDocument/2006/relationships/oleObject" Target="../embeddings/oleObject187.bin"/><Relationship Id="rId10" Type="http://schemas.openxmlformats.org/officeDocument/2006/relationships/image" Target="../media/image161.emf"/><Relationship Id="rId19" Type="http://schemas.openxmlformats.org/officeDocument/2006/relationships/oleObject" Target="../embeddings/oleObject189.bin"/><Relationship Id="rId4" Type="http://schemas.openxmlformats.org/officeDocument/2006/relationships/image" Target="../media/image158.emf"/><Relationship Id="rId9" Type="http://schemas.openxmlformats.org/officeDocument/2006/relationships/oleObject" Target="../embeddings/oleObject184.bin"/><Relationship Id="rId14" Type="http://schemas.openxmlformats.org/officeDocument/2006/relationships/image" Target="../media/image163.emf"/></Relationships>
</file>

<file path=ppt/slides/_rels/slide26.xml.rels><?xml version="1.0" encoding="UTF-8" standalone="yes"?>
<Relationships xmlns="http://schemas.openxmlformats.org/package/2006/relationships"><Relationship Id="rId8" Type="http://schemas.openxmlformats.org/officeDocument/2006/relationships/image" Target="../media/image169.emf"/><Relationship Id="rId13" Type="http://schemas.openxmlformats.org/officeDocument/2006/relationships/oleObject" Target="../embeddings/oleObject195.bin"/><Relationship Id="rId18" Type="http://schemas.openxmlformats.org/officeDocument/2006/relationships/image" Target="../media/image174.emf"/><Relationship Id="rId3" Type="http://schemas.openxmlformats.org/officeDocument/2006/relationships/oleObject" Target="../embeddings/oleObject190.bin"/><Relationship Id="rId7" Type="http://schemas.openxmlformats.org/officeDocument/2006/relationships/oleObject" Target="../embeddings/oleObject192.bin"/><Relationship Id="rId12" Type="http://schemas.openxmlformats.org/officeDocument/2006/relationships/image" Target="../media/image171.emf"/><Relationship Id="rId17" Type="http://schemas.openxmlformats.org/officeDocument/2006/relationships/oleObject" Target="../embeddings/oleObject197.bin"/><Relationship Id="rId2" Type="http://schemas.openxmlformats.org/officeDocument/2006/relationships/slideLayout" Target="../slideLayouts/slideLayout1.xml"/><Relationship Id="rId16" Type="http://schemas.openxmlformats.org/officeDocument/2006/relationships/image" Target="../media/image173.emf"/><Relationship Id="rId20" Type="http://schemas.openxmlformats.org/officeDocument/2006/relationships/image" Target="../media/image175.emf"/><Relationship Id="rId1" Type="http://schemas.openxmlformats.org/officeDocument/2006/relationships/vmlDrawing" Target="../drawings/vmlDrawing24.vml"/><Relationship Id="rId6" Type="http://schemas.openxmlformats.org/officeDocument/2006/relationships/image" Target="../media/image168.emf"/><Relationship Id="rId11" Type="http://schemas.openxmlformats.org/officeDocument/2006/relationships/oleObject" Target="../embeddings/oleObject194.bin"/><Relationship Id="rId5" Type="http://schemas.openxmlformats.org/officeDocument/2006/relationships/oleObject" Target="../embeddings/oleObject191.bin"/><Relationship Id="rId15" Type="http://schemas.openxmlformats.org/officeDocument/2006/relationships/oleObject" Target="../embeddings/oleObject196.bin"/><Relationship Id="rId10" Type="http://schemas.openxmlformats.org/officeDocument/2006/relationships/image" Target="../media/image170.emf"/><Relationship Id="rId19" Type="http://schemas.openxmlformats.org/officeDocument/2006/relationships/oleObject" Target="../embeddings/oleObject198.bin"/><Relationship Id="rId4" Type="http://schemas.openxmlformats.org/officeDocument/2006/relationships/image" Target="../media/image167.emf"/><Relationship Id="rId9" Type="http://schemas.openxmlformats.org/officeDocument/2006/relationships/oleObject" Target="../embeddings/oleObject193.bin"/><Relationship Id="rId14" Type="http://schemas.openxmlformats.org/officeDocument/2006/relationships/image" Target="../media/image172.emf"/></Relationships>
</file>

<file path=ppt/slides/_rels/slide27.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oleObject" Target="../embeddings/oleObject204.bin"/><Relationship Id="rId18" Type="http://schemas.openxmlformats.org/officeDocument/2006/relationships/image" Target="../media/image183.emf"/><Relationship Id="rId3" Type="http://schemas.openxmlformats.org/officeDocument/2006/relationships/oleObject" Target="../embeddings/oleObject199.bin"/><Relationship Id="rId21" Type="http://schemas.openxmlformats.org/officeDocument/2006/relationships/oleObject" Target="../embeddings/oleObject208.bin"/><Relationship Id="rId7" Type="http://schemas.openxmlformats.org/officeDocument/2006/relationships/oleObject" Target="../embeddings/oleObject201.bin"/><Relationship Id="rId12" Type="http://schemas.openxmlformats.org/officeDocument/2006/relationships/image" Target="../media/image180.emf"/><Relationship Id="rId17" Type="http://schemas.openxmlformats.org/officeDocument/2006/relationships/oleObject" Target="../embeddings/oleObject206.bin"/><Relationship Id="rId2" Type="http://schemas.openxmlformats.org/officeDocument/2006/relationships/slideLayout" Target="../slideLayouts/slideLayout1.xml"/><Relationship Id="rId16" Type="http://schemas.openxmlformats.org/officeDocument/2006/relationships/image" Target="../media/image182.emf"/><Relationship Id="rId20" Type="http://schemas.openxmlformats.org/officeDocument/2006/relationships/image" Target="../media/image184.emf"/><Relationship Id="rId1" Type="http://schemas.openxmlformats.org/officeDocument/2006/relationships/vmlDrawing" Target="../drawings/vmlDrawing25.vml"/><Relationship Id="rId6" Type="http://schemas.openxmlformats.org/officeDocument/2006/relationships/image" Target="../media/image177.emf"/><Relationship Id="rId11" Type="http://schemas.openxmlformats.org/officeDocument/2006/relationships/oleObject" Target="../embeddings/oleObject203.bin"/><Relationship Id="rId5" Type="http://schemas.openxmlformats.org/officeDocument/2006/relationships/oleObject" Target="../embeddings/oleObject200.bin"/><Relationship Id="rId15" Type="http://schemas.openxmlformats.org/officeDocument/2006/relationships/oleObject" Target="../embeddings/oleObject205.bin"/><Relationship Id="rId10" Type="http://schemas.openxmlformats.org/officeDocument/2006/relationships/image" Target="../media/image179.emf"/><Relationship Id="rId19" Type="http://schemas.openxmlformats.org/officeDocument/2006/relationships/oleObject" Target="../embeddings/oleObject207.bin"/><Relationship Id="rId4" Type="http://schemas.openxmlformats.org/officeDocument/2006/relationships/image" Target="../media/image176.emf"/><Relationship Id="rId9" Type="http://schemas.openxmlformats.org/officeDocument/2006/relationships/oleObject" Target="../embeddings/oleObject202.bin"/><Relationship Id="rId14" Type="http://schemas.openxmlformats.org/officeDocument/2006/relationships/image" Target="../media/image181.emf"/><Relationship Id="rId22" Type="http://schemas.openxmlformats.org/officeDocument/2006/relationships/image" Target="../media/image185.emf"/></Relationships>
</file>

<file path=ppt/slides/_rels/slide28.xml.rels><?xml version="1.0" encoding="UTF-8" standalone="yes"?>
<Relationships xmlns="http://schemas.openxmlformats.org/package/2006/relationships"><Relationship Id="rId8" Type="http://schemas.openxmlformats.org/officeDocument/2006/relationships/image" Target="../media/image188.emf"/><Relationship Id="rId13" Type="http://schemas.openxmlformats.org/officeDocument/2006/relationships/oleObject" Target="../embeddings/oleObject214.bin"/><Relationship Id="rId3" Type="http://schemas.openxmlformats.org/officeDocument/2006/relationships/oleObject" Target="../embeddings/oleObject209.bin"/><Relationship Id="rId7" Type="http://schemas.openxmlformats.org/officeDocument/2006/relationships/oleObject" Target="../embeddings/oleObject211.bin"/><Relationship Id="rId12" Type="http://schemas.openxmlformats.org/officeDocument/2006/relationships/image" Target="../media/image190.emf"/><Relationship Id="rId2" Type="http://schemas.openxmlformats.org/officeDocument/2006/relationships/slideLayout" Target="../slideLayouts/slideLayout1.xml"/><Relationship Id="rId16" Type="http://schemas.openxmlformats.org/officeDocument/2006/relationships/image" Target="../media/image192.emf"/><Relationship Id="rId1" Type="http://schemas.openxmlformats.org/officeDocument/2006/relationships/vmlDrawing" Target="../drawings/vmlDrawing26.vml"/><Relationship Id="rId6" Type="http://schemas.openxmlformats.org/officeDocument/2006/relationships/image" Target="../media/image187.emf"/><Relationship Id="rId11" Type="http://schemas.openxmlformats.org/officeDocument/2006/relationships/oleObject" Target="../embeddings/oleObject213.bin"/><Relationship Id="rId5" Type="http://schemas.openxmlformats.org/officeDocument/2006/relationships/oleObject" Target="../embeddings/oleObject210.bin"/><Relationship Id="rId15" Type="http://schemas.openxmlformats.org/officeDocument/2006/relationships/oleObject" Target="../embeddings/oleObject215.bin"/><Relationship Id="rId10" Type="http://schemas.openxmlformats.org/officeDocument/2006/relationships/image" Target="../media/image189.emf"/><Relationship Id="rId4" Type="http://schemas.openxmlformats.org/officeDocument/2006/relationships/image" Target="../media/image186.emf"/><Relationship Id="rId9" Type="http://schemas.openxmlformats.org/officeDocument/2006/relationships/oleObject" Target="../embeddings/oleObject212.bin"/><Relationship Id="rId14" Type="http://schemas.openxmlformats.org/officeDocument/2006/relationships/image" Target="../media/image191.emf"/></Relationships>
</file>

<file path=ppt/slides/_rels/slide29.xml.rels><?xml version="1.0" encoding="UTF-8" standalone="yes"?>
<Relationships xmlns="http://schemas.openxmlformats.org/package/2006/relationships"><Relationship Id="rId8" Type="http://schemas.openxmlformats.org/officeDocument/2006/relationships/image" Target="../media/image195.emf"/><Relationship Id="rId3" Type="http://schemas.openxmlformats.org/officeDocument/2006/relationships/oleObject" Target="../embeddings/oleObject216.bin"/><Relationship Id="rId7" Type="http://schemas.openxmlformats.org/officeDocument/2006/relationships/oleObject" Target="../embeddings/oleObject218.bin"/><Relationship Id="rId12" Type="http://schemas.openxmlformats.org/officeDocument/2006/relationships/image" Target="../media/image197.e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194.emf"/><Relationship Id="rId11" Type="http://schemas.openxmlformats.org/officeDocument/2006/relationships/oleObject" Target="../embeddings/oleObject220.bin"/><Relationship Id="rId5" Type="http://schemas.openxmlformats.org/officeDocument/2006/relationships/oleObject" Target="../embeddings/oleObject217.bin"/><Relationship Id="rId10" Type="http://schemas.openxmlformats.org/officeDocument/2006/relationships/image" Target="../media/image196.emf"/><Relationship Id="rId4" Type="http://schemas.openxmlformats.org/officeDocument/2006/relationships/image" Target="../media/image193.emf"/><Relationship Id="rId9" Type="http://schemas.openxmlformats.org/officeDocument/2006/relationships/oleObject" Target="../embeddings/oleObject21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8" Type="http://schemas.openxmlformats.org/officeDocument/2006/relationships/image" Target="../media/image200.emf"/><Relationship Id="rId13" Type="http://schemas.openxmlformats.org/officeDocument/2006/relationships/oleObject" Target="../embeddings/oleObject226.bin"/><Relationship Id="rId3" Type="http://schemas.openxmlformats.org/officeDocument/2006/relationships/oleObject" Target="../embeddings/oleObject221.bin"/><Relationship Id="rId7" Type="http://schemas.openxmlformats.org/officeDocument/2006/relationships/oleObject" Target="../embeddings/oleObject223.bin"/><Relationship Id="rId12" Type="http://schemas.openxmlformats.org/officeDocument/2006/relationships/image" Target="../media/image202.e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99.emf"/><Relationship Id="rId11" Type="http://schemas.openxmlformats.org/officeDocument/2006/relationships/oleObject" Target="../embeddings/oleObject225.bin"/><Relationship Id="rId5" Type="http://schemas.openxmlformats.org/officeDocument/2006/relationships/oleObject" Target="../embeddings/oleObject222.bin"/><Relationship Id="rId10" Type="http://schemas.openxmlformats.org/officeDocument/2006/relationships/image" Target="../media/image201.emf"/><Relationship Id="rId4" Type="http://schemas.openxmlformats.org/officeDocument/2006/relationships/image" Target="../media/image198.emf"/><Relationship Id="rId9" Type="http://schemas.openxmlformats.org/officeDocument/2006/relationships/oleObject" Target="../embeddings/oleObject224.bin"/><Relationship Id="rId14" Type="http://schemas.openxmlformats.org/officeDocument/2006/relationships/image" Target="../media/image203.emf"/></Relationships>
</file>

<file path=ppt/slides/_rels/slide31.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oleObject" Target="../embeddings/oleObject232.bin"/><Relationship Id="rId18" Type="http://schemas.openxmlformats.org/officeDocument/2006/relationships/image" Target="../media/image210.emf"/><Relationship Id="rId3" Type="http://schemas.openxmlformats.org/officeDocument/2006/relationships/oleObject" Target="../embeddings/oleObject227.bin"/><Relationship Id="rId21" Type="http://schemas.openxmlformats.org/officeDocument/2006/relationships/oleObject" Target="../embeddings/oleObject236.bin"/><Relationship Id="rId7" Type="http://schemas.openxmlformats.org/officeDocument/2006/relationships/oleObject" Target="../embeddings/oleObject229.bin"/><Relationship Id="rId12" Type="http://schemas.openxmlformats.org/officeDocument/2006/relationships/image" Target="../media/image208.emf"/><Relationship Id="rId17" Type="http://schemas.openxmlformats.org/officeDocument/2006/relationships/oleObject" Target="../embeddings/oleObject234.bin"/><Relationship Id="rId2" Type="http://schemas.openxmlformats.org/officeDocument/2006/relationships/slideLayout" Target="../slideLayouts/slideLayout1.xml"/><Relationship Id="rId16" Type="http://schemas.openxmlformats.org/officeDocument/2006/relationships/image" Target="../media/image201.emf"/><Relationship Id="rId20" Type="http://schemas.openxmlformats.org/officeDocument/2006/relationships/image" Target="../media/image211.emf"/><Relationship Id="rId1" Type="http://schemas.openxmlformats.org/officeDocument/2006/relationships/vmlDrawing" Target="../drawings/vmlDrawing29.vml"/><Relationship Id="rId6" Type="http://schemas.openxmlformats.org/officeDocument/2006/relationships/image" Target="../media/image205.emf"/><Relationship Id="rId11" Type="http://schemas.openxmlformats.org/officeDocument/2006/relationships/oleObject" Target="../embeddings/oleObject231.bin"/><Relationship Id="rId5" Type="http://schemas.openxmlformats.org/officeDocument/2006/relationships/oleObject" Target="../embeddings/oleObject228.bin"/><Relationship Id="rId15" Type="http://schemas.openxmlformats.org/officeDocument/2006/relationships/oleObject" Target="../embeddings/oleObject233.bin"/><Relationship Id="rId10" Type="http://schemas.openxmlformats.org/officeDocument/2006/relationships/image" Target="../media/image207.emf"/><Relationship Id="rId19" Type="http://schemas.openxmlformats.org/officeDocument/2006/relationships/oleObject" Target="../embeddings/oleObject235.bin"/><Relationship Id="rId4" Type="http://schemas.openxmlformats.org/officeDocument/2006/relationships/image" Target="../media/image204.png"/><Relationship Id="rId9" Type="http://schemas.openxmlformats.org/officeDocument/2006/relationships/oleObject" Target="../embeddings/oleObject230.bin"/><Relationship Id="rId14" Type="http://schemas.openxmlformats.org/officeDocument/2006/relationships/image" Target="../media/image209.emf"/><Relationship Id="rId22" Type="http://schemas.openxmlformats.org/officeDocument/2006/relationships/image" Target="../media/image212.emf"/></Relationships>
</file>

<file path=ppt/slides/_rels/slide32.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oleObject" Target="../embeddings/oleObject242.bin"/><Relationship Id="rId18" Type="http://schemas.openxmlformats.org/officeDocument/2006/relationships/image" Target="../media/image217.emf"/><Relationship Id="rId3" Type="http://schemas.openxmlformats.org/officeDocument/2006/relationships/oleObject" Target="../embeddings/oleObject237.bin"/><Relationship Id="rId7" Type="http://schemas.openxmlformats.org/officeDocument/2006/relationships/oleObject" Target="../embeddings/oleObject239.bin"/><Relationship Id="rId12" Type="http://schemas.openxmlformats.org/officeDocument/2006/relationships/image" Target="../media/image215.emf"/><Relationship Id="rId17" Type="http://schemas.openxmlformats.org/officeDocument/2006/relationships/oleObject" Target="../embeddings/oleObject244.bin"/><Relationship Id="rId2" Type="http://schemas.openxmlformats.org/officeDocument/2006/relationships/slideLayout" Target="../slideLayouts/slideLayout1.xml"/><Relationship Id="rId16" Type="http://schemas.openxmlformats.org/officeDocument/2006/relationships/image" Target="../media/image216.emf"/><Relationship Id="rId1" Type="http://schemas.openxmlformats.org/officeDocument/2006/relationships/vmlDrawing" Target="../drawings/vmlDrawing30.vml"/><Relationship Id="rId6" Type="http://schemas.openxmlformats.org/officeDocument/2006/relationships/image" Target="../media/image213.emf"/><Relationship Id="rId11" Type="http://schemas.openxmlformats.org/officeDocument/2006/relationships/oleObject" Target="../embeddings/oleObject241.bin"/><Relationship Id="rId5" Type="http://schemas.openxmlformats.org/officeDocument/2006/relationships/oleObject" Target="../embeddings/oleObject238.bin"/><Relationship Id="rId15" Type="http://schemas.openxmlformats.org/officeDocument/2006/relationships/oleObject" Target="../embeddings/oleObject243.bin"/><Relationship Id="rId10" Type="http://schemas.openxmlformats.org/officeDocument/2006/relationships/image" Target="../media/image214.emf"/><Relationship Id="rId4" Type="http://schemas.openxmlformats.org/officeDocument/2006/relationships/image" Target="../media/image204.png"/><Relationship Id="rId9" Type="http://schemas.openxmlformats.org/officeDocument/2006/relationships/oleObject" Target="../embeddings/oleObject240.bin"/><Relationship Id="rId14" Type="http://schemas.openxmlformats.org/officeDocument/2006/relationships/image" Target="../media/image20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20.emf"/><Relationship Id="rId3" Type="http://schemas.openxmlformats.org/officeDocument/2006/relationships/oleObject" Target="../embeddings/oleObject245.bin"/><Relationship Id="rId7" Type="http://schemas.openxmlformats.org/officeDocument/2006/relationships/oleObject" Target="../embeddings/oleObject247.bin"/><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219.emf"/><Relationship Id="rId5" Type="http://schemas.openxmlformats.org/officeDocument/2006/relationships/oleObject" Target="../embeddings/oleObject246.bin"/><Relationship Id="rId10" Type="http://schemas.openxmlformats.org/officeDocument/2006/relationships/image" Target="../media/image221.emf"/><Relationship Id="rId4" Type="http://schemas.openxmlformats.org/officeDocument/2006/relationships/image" Target="../media/image218.emf"/><Relationship Id="rId9" Type="http://schemas.openxmlformats.org/officeDocument/2006/relationships/oleObject" Target="../embeddings/oleObject248.bin"/></Relationships>
</file>

<file path=ppt/slides/_rels/slide35.xml.rels><?xml version="1.0" encoding="UTF-8" standalone="yes"?>
<Relationships xmlns="http://schemas.openxmlformats.org/package/2006/relationships"><Relationship Id="rId8" Type="http://schemas.openxmlformats.org/officeDocument/2006/relationships/image" Target="../media/image224.emf"/><Relationship Id="rId3" Type="http://schemas.openxmlformats.org/officeDocument/2006/relationships/oleObject" Target="../embeddings/oleObject249.bin"/><Relationship Id="rId7" Type="http://schemas.openxmlformats.org/officeDocument/2006/relationships/oleObject" Target="../embeddings/oleObject251.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223.emf"/><Relationship Id="rId5" Type="http://schemas.openxmlformats.org/officeDocument/2006/relationships/oleObject" Target="../embeddings/oleObject250.bin"/><Relationship Id="rId10" Type="http://schemas.openxmlformats.org/officeDocument/2006/relationships/image" Target="../media/image225.emf"/><Relationship Id="rId4" Type="http://schemas.openxmlformats.org/officeDocument/2006/relationships/image" Target="../media/image222.emf"/><Relationship Id="rId9" Type="http://schemas.openxmlformats.org/officeDocument/2006/relationships/oleObject" Target="../embeddings/oleObject252.bin"/></Relationships>
</file>

<file path=ppt/slides/_rels/slide36.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oleObject" Target="../embeddings/oleObject258.bin"/><Relationship Id="rId18" Type="http://schemas.openxmlformats.org/officeDocument/2006/relationships/image" Target="../media/image206.png"/><Relationship Id="rId3" Type="http://schemas.openxmlformats.org/officeDocument/2006/relationships/oleObject" Target="../embeddings/oleObject253.bin"/><Relationship Id="rId7" Type="http://schemas.openxmlformats.org/officeDocument/2006/relationships/oleObject" Target="../embeddings/oleObject255.bin"/><Relationship Id="rId12" Type="http://schemas.openxmlformats.org/officeDocument/2006/relationships/image" Target="../media/image229.emf"/><Relationship Id="rId17" Type="http://schemas.openxmlformats.org/officeDocument/2006/relationships/oleObject" Target="../embeddings/oleObject260.bin"/><Relationship Id="rId2" Type="http://schemas.openxmlformats.org/officeDocument/2006/relationships/slideLayout" Target="../slideLayouts/slideLayout1.xml"/><Relationship Id="rId16" Type="http://schemas.openxmlformats.org/officeDocument/2006/relationships/image" Target="../media/image231.emf"/><Relationship Id="rId20" Type="http://schemas.openxmlformats.org/officeDocument/2006/relationships/image" Target="../media/image232.emf"/><Relationship Id="rId1" Type="http://schemas.openxmlformats.org/officeDocument/2006/relationships/vmlDrawing" Target="../drawings/vmlDrawing33.vml"/><Relationship Id="rId6" Type="http://schemas.openxmlformats.org/officeDocument/2006/relationships/image" Target="../media/image227.emf"/><Relationship Id="rId11" Type="http://schemas.openxmlformats.org/officeDocument/2006/relationships/oleObject" Target="../embeddings/oleObject257.bin"/><Relationship Id="rId5" Type="http://schemas.openxmlformats.org/officeDocument/2006/relationships/oleObject" Target="../embeddings/oleObject254.bin"/><Relationship Id="rId15" Type="http://schemas.openxmlformats.org/officeDocument/2006/relationships/oleObject" Target="../embeddings/oleObject259.bin"/><Relationship Id="rId10" Type="http://schemas.openxmlformats.org/officeDocument/2006/relationships/image" Target="../media/image228.emf"/><Relationship Id="rId19" Type="http://schemas.openxmlformats.org/officeDocument/2006/relationships/oleObject" Target="../embeddings/oleObject261.bin"/><Relationship Id="rId4" Type="http://schemas.openxmlformats.org/officeDocument/2006/relationships/image" Target="../media/image226.emf"/><Relationship Id="rId9" Type="http://schemas.openxmlformats.org/officeDocument/2006/relationships/oleObject" Target="../embeddings/oleObject256.bin"/><Relationship Id="rId14" Type="http://schemas.openxmlformats.org/officeDocument/2006/relationships/image" Target="../media/image230.emf"/></Relationships>
</file>

<file path=ppt/slides/_rels/slide37.xml.rels><?xml version="1.0" encoding="UTF-8" standalone="yes"?>
<Relationships xmlns="http://schemas.openxmlformats.org/package/2006/relationships"><Relationship Id="rId8" Type="http://schemas.openxmlformats.org/officeDocument/2006/relationships/image" Target="../media/image235.emf"/><Relationship Id="rId13" Type="http://schemas.openxmlformats.org/officeDocument/2006/relationships/oleObject" Target="../embeddings/oleObject267.bin"/><Relationship Id="rId18" Type="http://schemas.openxmlformats.org/officeDocument/2006/relationships/image" Target="../media/image240.emf"/><Relationship Id="rId3" Type="http://schemas.openxmlformats.org/officeDocument/2006/relationships/oleObject" Target="../embeddings/oleObject262.bin"/><Relationship Id="rId21" Type="http://schemas.openxmlformats.org/officeDocument/2006/relationships/oleObject" Target="../embeddings/oleObject271.bin"/><Relationship Id="rId7" Type="http://schemas.openxmlformats.org/officeDocument/2006/relationships/oleObject" Target="../embeddings/oleObject264.bin"/><Relationship Id="rId12" Type="http://schemas.openxmlformats.org/officeDocument/2006/relationships/image" Target="../media/image237.emf"/><Relationship Id="rId17" Type="http://schemas.openxmlformats.org/officeDocument/2006/relationships/oleObject" Target="../embeddings/oleObject269.bin"/><Relationship Id="rId2" Type="http://schemas.openxmlformats.org/officeDocument/2006/relationships/slideLayout" Target="../slideLayouts/slideLayout1.xml"/><Relationship Id="rId16" Type="http://schemas.openxmlformats.org/officeDocument/2006/relationships/image" Target="../media/image239.emf"/><Relationship Id="rId20" Type="http://schemas.openxmlformats.org/officeDocument/2006/relationships/image" Target="../media/image241.emf"/><Relationship Id="rId1" Type="http://schemas.openxmlformats.org/officeDocument/2006/relationships/vmlDrawing" Target="../drawings/vmlDrawing34.vml"/><Relationship Id="rId6" Type="http://schemas.openxmlformats.org/officeDocument/2006/relationships/image" Target="../media/image234.emf"/><Relationship Id="rId11" Type="http://schemas.openxmlformats.org/officeDocument/2006/relationships/oleObject" Target="../embeddings/oleObject266.bin"/><Relationship Id="rId24" Type="http://schemas.openxmlformats.org/officeDocument/2006/relationships/image" Target="../media/image243.emf"/><Relationship Id="rId5" Type="http://schemas.openxmlformats.org/officeDocument/2006/relationships/oleObject" Target="../embeddings/oleObject263.bin"/><Relationship Id="rId15" Type="http://schemas.openxmlformats.org/officeDocument/2006/relationships/oleObject" Target="../embeddings/oleObject268.bin"/><Relationship Id="rId23" Type="http://schemas.openxmlformats.org/officeDocument/2006/relationships/oleObject" Target="../embeddings/oleObject272.bin"/><Relationship Id="rId10" Type="http://schemas.openxmlformats.org/officeDocument/2006/relationships/image" Target="../media/image236.emf"/><Relationship Id="rId19" Type="http://schemas.openxmlformats.org/officeDocument/2006/relationships/oleObject" Target="../embeddings/oleObject270.bin"/><Relationship Id="rId4" Type="http://schemas.openxmlformats.org/officeDocument/2006/relationships/image" Target="../media/image233.emf"/><Relationship Id="rId9" Type="http://schemas.openxmlformats.org/officeDocument/2006/relationships/oleObject" Target="../embeddings/oleObject265.bin"/><Relationship Id="rId14" Type="http://schemas.openxmlformats.org/officeDocument/2006/relationships/image" Target="../media/image238.emf"/><Relationship Id="rId22" Type="http://schemas.openxmlformats.org/officeDocument/2006/relationships/image" Target="../media/image24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5.emf"/><Relationship Id="rId4" Type="http://schemas.openxmlformats.org/officeDocument/2006/relationships/image" Target="../media/image7.emf"/><Relationship Id="rId9" Type="http://schemas.openxmlformats.org/officeDocument/2006/relationships/oleObject" Target="../embeddings/oleObject14.bin"/><Relationship Id="rId1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18.bin"/><Relationship Id="rId10" Type="http://schemas.openxmlformats.org/officeDocument/2006/relationships/image" Target="../media/image13.emf"/><Relationship Id="rId4" Type="http://schemas.openxmlformats.org/officeDocument/2006/relationships/image" Target="../media/image5.emf"/><Relationship Id="rId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1.bin"/><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oleObject" Target="../embeddings/oleObject26.bin"/><Relationship Id="rId5" Type="http://schemas.openxmlformats.org/officeDocument/2006/relationships/oleObject" Target="../embeddings/oleObject22.bin"/><Relationship Id="rId10" Type="http://schemas.openxmlformats.org/officeDocument/2006/relationships/oleObject" Target="../embeddings/oleObject25.bin"/><Relationship Id="rId4" Type="http://schemas.openxmlformats.org/officeDocument/2006/relationships/image" Target="../media/image9.e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7146" y="455055"/>
            <a:ext cx="4897110" cy="646331"/>
          </a:xfrm>
          <a:prstGeom prst="rect">
            <a:avLst/>
          </a:prstGeom>
          <a:noFill/>
        </p:spPr>
        <p:txBody>
          <a:bodyPr wrap="none" rtlCol="0">
            <a:spAutoFit/>
          </a:bodyPr>
          <a:lstStyle/>
          <a:p>
            <a:pPr algn="ctr"/>
            <a:r>
              <a:rPr lang="en-US" sz="3600" dirty="0">
                <a:solidFill>
                  <a:srgbClr val="FF0000"/>
                </a:solidFill>
              </a:rPr>
              <a:t>POLE in </a:t>
            </a:r>
            <a:r>
              <a:rPr lang="en-US" sz="3600" dirty="0">
                <a:solidFill>
                  <a:srgbClr val="FF0000"/>
                </a:solidFill>
                <a:latin typeface="Times New Roman" panose="02020603050405020304" pitchFamily="18" charset="0"/>
                <a:cs typeface="Times New Roman" panose="02020603050405020304" pitchFamily="18" charset="0"/>
              </a:rPr>
              <a:t>BARN</a:t>
            </a:r>
            <a:r>
              <a:rPr lang="en-US" sz="3600" dirty="0">
                <a:solidFill>
                  <a:srgbClr val="FF0000"/>
                </a:solidFill>
              </a:rPr>
              <a:t> PARADOX</a:t>
            </a:r>
          </a:p>
        </p:txBody>
      </p:sp>
      <p:sp>
        <p:nvSpPr>
          <p:cNvPr id="5" name="TextBox 4"/>
          <p:cNvSpPr txBox="1"/>
          <p:nvPr/>
        </p:nvSpPr>
        <p:spPr>
          <a:xfrm>
            <a:off x="457200" y="1447800"/>
            <a:ext cx="3124200" cy="378565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stationary barn sits in a field.  The length of the barn is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units.  A stationary pole has length “2d.”  Both, while stationary, are shown to the right.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some point, the pole is accelerated to a velocity “</a:t>
            </a:r>
            <a:r>
              <a:rPr lang="en-US" sz="2000" dirty="0" err="1">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presented, will the pole fit in the barn?</a:t>
            </a:r>
          </a:p>
        </p:txBody>
      </p:sp>
      <p:sp>
        <p:nvSpPr>
          <p:cNvPr id="20" name="Rectangle 1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765847" y="6477000"/>
            <a:ext cx="348172" cy="276999"/>
          </a:xfrm>
          <a:prstGeom prst="rect">
            <a:avLst/>
          </a:prstGeom>
          <a:noFill/>
        </p:spPr>
        <p:txBody>
          <a:bodyPr wrap="none" rtlCol="0">
            <a:spAutoFit/>
          </a:bodyPr>
          <a:lstStyle/>
          <a:p>
            <a:r>
              <a:rPr lang="en-US" sz="1200" dirty="0"/>
              <a:t>1.)</a:t>
            </a:r>
          </a:p>
        </p:txBody>
      </p:sp>
      <p:sp>
        <p:nvSpPr>
          <p:cNvPr id="10" name="Rectangle 9"/>
          <p:cNvSpPr/>
          <p:nvPr/>
        </p:nvSpPr>
        <p:spPr>
          <a:xfrm>
            <a:off x="7384648" y="2040038"/>
            <a:ext cx="937549" cy="66843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384648" y="2931289"/>
            <a:ext cx="937549" cy="2171"/>
          </a:xfrm>
          <a:prstGeom prst="straightConnector1">
            <a:avLst/>
          </a:prstGeom>
          <a:ln w="127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525701" y="2715951"/>
            <a:ext cx="1875099" cy="2171"/>
          </a:xfrm>
          <a:prstGeom prst="straightConnector1">
            <a:avLst/>
          </a:prstGeom>
          <a:ln w="127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25701" y="2456727"/>
            <a:ext cx="1875099" cy="217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C22E688-ABDE-C445-A783-851FE5726546}"/>
              </a:ext>
            </a:extLst>
          </p:cNvPr>
          <p:cNvSpPr txBox="1"/>
          <p:nvPr/>
        </p:nvSpPr>
        <p:spPr>
          <a:xfrm>
            <a:off x="4800600" y="2040038"/>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pole</a:t>
            </a:r>
          </a:p>
        </p:txBody>
      </p:sp>
      <p:sp>
        <p:nvSpPr>
          <p:cNvPr id="15" name="TextBox 14">
            <a:extLst>
              <a:ext uri="{FF2B5EF4-FFF2-40B4-BE49-F238E27FC236}">
                <a16:creationId xmlns:a16="http://schemas.microsoft.com/office/drawing/2014/main" id="{3C5C7600-AA05-194B-8D38-96634CAF0A89}"/>
              </a:ext>
            </a:extLst>
          </p:cNvPr>
          <p:cNvSpPr txBox="1"/>
          <p:nvPr/>
        </p:nvSpPr>
        <p:spPr>
          <a:xfrm>
            <a:off x="5239040" y="2746623"/>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2d</a:t>
            </a:r>
          </a:p>
        </p:txBody>
      </p:sp>
      <p:sp>
        <p:nvSpPr>
          <p:cNvPr id="17" name="TextBox 16">
            <a:extLst>
              <a:ext uri="{FF2B5EF4-FFF2-40B4-BE49-F238E27FC236}">
                <a16:creationId xmlns:a16="http://schemas.microsoft.com/office/drawing/2014/main" id="{8554566D-E73B-E249-AEB2-ED765D510E30}"/>
              </a:ext>
            </a:extLst>
          </p:cNvPr>
          <p:cNvSpPr txBox="1"/>
          <p:nvPr/>
        </p:nvSpPr>
        <p:spPr>
          <a:xfrm>
            <a:off x="7703381" y="2920616"/>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a:t>
            </a:r>
          </a:p>
        </p:txBody>
      </p:sp>
      <p:sp>
        <p:nvSpPr>
          <p:cNvPr id="18" name="TextBox 17">
            <a:extLst>
              <a:ext uri="{FF2B5EF4-FFF2-40B4-BE49-F238E27FC236}">
                <a16:creationId xmlns:a16="http://schemas.microsoft.com/office/drawing/2014/main" id="{C9C77984-7EFA-1842-9095-CF25A3F8D945}"/>
              </a:ext>
            </a:extLst>
          </p:cNvPr>
          <p:cNvSpPr txBox="1"/>
          <p:nvPr/>
        </p:nvSpPr>
        <p:spPr>
          <a:xfrm>
            <a:off x="7048710" y="1600200"/>
            <a:ext cx="171713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barn (stationary)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5704147"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are going to do things in pieces to make the final space-time diagram more understandable.  To start, the space-time diagram below tracks the world-line of the </a:t>
            </a:r>
            <a:r>
              <a:rPr lang="en-US" sz="2000" i="1" dirty="0">
                <a:latin typeface="Times New Roman" panose="02020603050405020304" pitchFamily="18" charset="0"/>
                <a:cs typeface="Times New Roman" panose="02020603050405020304" pitchFamily="18" charset="0"/>
              </a:rPr>
              <a:t>barn’s front door</a:t>
            </a:r>
            <a:r>
              <a:rPr lang="en-US" sz="2000" dirty="0">
                <a:latin typeface="Times New Roman" panose="02020603050405020304" pitchFamily="18" charset="0"/>
                <a:cs typeface="Times New Roman" panose="02020603050405020304" pitchFamily="18" charset="0"/>
              </a:rPr>
              <a:t>, assumed “stationary” in this frame of reference, as that point proceeds through time. </a:t>
            </a:r>
          </a:p>
        </p:txBody>
      </p:sp>
      <p:cxnSp>
        <p:nvCxnSpPr>
          <p:cNvPr id="97" name="Straight Connector 96"/>
          <p:cNvCxnSpPr/>
          <p:nvPr/>
        </p:nvCxnSpPr>
        <p:spPr>
          <a:xfrm>
            <a:off x="1106913" y="6250782"/>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466585" y="6262291"/>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10.)</a:t>
            </a:r>
          </a:p>
        </p:txBody>
      </p:sp>
      <p:cxnSp>
        <p:nvCxnSpPr>
          <p:cNvPr id="133" name="Straight Connector 132"/>
          <p:cNvCxnSpPr/>
          <p:nvPr/>
        </p:nvCxnSpPr>
        <p:spPr>
          <a:xfrm>
            <a:off x="3545313" y="5486400"/>
            <a:ext cx="1981200" cy="1588"/>
          </a:xfrm>
          <a:prstGeom prst="line">
            <a:avLst/>
          </a:prstGeom>
          <a:ln w="1905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38" name="Object 2"/>
          <p:cNvGraphicFramePr>
            <a:graphicFrameLocks noChangeAspect="1"/>
          </p:cNvGraphicFramePr>
          <p:nvPr>
            <p:extLst>
              <p:ext uri="{D42A27DB-BD31-4B8C-83A1-F6EECF244321}">
                <p14:modId xmlns:p14="http://schemas.microsoft.com/office/powerpoint/2010/main" val="347666405"/>
              </p:ext>
            </p:extLst>
          </p:nvPr>
        </p:nvGraphicFramePr>
        <p:xfrm>
          <a:off x="76897" y="3155734"/>
          <a:ext cx="3428303" cy="933666"/>
        </p:xfrm>
        <a:graphic>
          <a:graphicData uri="http://schemas.openxmlformats.org/presentationml/2006/ole">
            <mc:AlternateContent xmlns:mc="http://schemas.openxmlformats.org/markup-compatibility/2006">
              <mc:Choice xmlns:v="urn:schemas-microsoft-com:vml" Requires="v">
                <p:oleObj spid="_x0000_s44572" name="Equation" r:id="rId3" imgW="2984500" imgH="812800" progId="Equation.DSMT4">
                  <p:embed/>
                </p:oleObj>
              </mc:Choice>
              <mc:Fallback>
                <p:oleObj name="Equation" r:id="rId3" imgW="2984500" imgH="812800" progId="Equation.DSMT4">
                  <p:embed/>
                  <p:pic>
                    <p:nvPicPr>
                      <p:cNvPr id="0" name="Picture 13"/>
                      <p:cNvPicPr>
                        <a:picLocks noChangeAspect="1" noChangeArrowheads="1"/>
                      </p:cNvPicPr>
                      <p:nvPr/>
                    </p:nvPicPr>
                    <p:blipFill>
                      <a:blip r:embed="rId4"/>
                      <a:srcRect/>
                      <a:stretch>
                        <a:fillRect/>
                      </a:stretch>
                    </p:blipFill>
                    <p:spPr bwMode="auto">
                      <a:xfrm>
                        <a:off x="76897" y="3155734"/>
                        <a:ext cx="3428303" cy="93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1094790854"/>
              </p:ext>
            </p:extLst>
          </p:nvPr>
        </p:nvGraphicFramePr>
        <p:xfrm>
          <a:off x="3886200" y="5595505"/>
          <a:ext cx="1376363" cy="500495"/>
        </p:xfrm>
        <a:graphic>
          <a:graphicData uri="http://schemas.openxmlformats.org/presentationml/2006/ole">
            <mc:AlternateContent xmlns:mc="http://schemas.openxmlformats.org/markup-compatibility/2006">
              <mc:Choice xmlns:v="urn:schemas-microsoft-com:vml" Requires="v">
                <p:oleObj spid="_x0000_s44573" name="Equation" r:id="rId5" imgW="977900" imgH="355600" progId="Equation.DSMT4">
                  <p:embed/>
                </p:oleObj>
              </mc:Choice>
              <mc:Fallback>
                <p:oleObj name="Equation" r:id="rId5" imgW="977900" imgH="355600" progId="Equation.DSMT4">
                  <p:embed/>
                  <p:pic>
                    <p:nvPicPr>
                      <p:cNvPr id="0" name="Picture 29"/>
                      <p:cNvPicPr>
                        <a:picLocks noChangeAspect="1" noChangeArrowheads="1"/>
                      </p:cNvPicPr>
                      <p:nvPr/>
                    </p:nvPicPr>
                    <p:blipFill>
                      <a:blip r:embed="rId6"/>
                      <a:srcRect/>
                      <a:stretch>
                        <a:fillRect/>
                      </a:stretch>
                    </p:blipFill>
                    <p:spPr bwMode="auto">
                      <a:xfrm>
                        <a:off x="3886200" y="5595505"/>
                        <a:ext cx="1376363" cy="50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4" name="Freeform 93"/>
          <p:cNvSpPr/>
          <p:nvPr/>
        </p:nvSpPr>
        <p:spPr>
          <a:xfrm flipH="1">
            <a:off x="1981200" y="4178300"/>
            <a:ext cx="1487913" cy="469900"/>
          </a:xfrm>
          <a:custGeom>
            <a:avLst/>
            <a:gdLst>
              <a:gd name="connsiteX0" fmla="*/ 914400 w 914400"/>
              <a:gd name="connsiteY0" fmla="*/ 0 h 469900"/>
              <a:gd name="connsiteX1" fmla="*/ 762000 w 914400"/>
              <a:gd name="connsiteY1" fmla="*/ 355600 h 469900"/>
              <a:gd name="connsiteX2" fmla="*/ 0 w 914400"/>
              <a:gd name="connsiteY2" fmla="*/ 469900 h 469900"/>
            </a:gdLst>
            <a:ahLst/>
            <a:cxnLst>
              <a:cxn ang="0">
                <a:pos x="connsiteX0" y="connsiteY0"/>
              </a:cxn>
              <a:cxn ang="0">
                <a:pos x="connsiteX1" y="connsiteY1"/>
              </a:cxn>
              <a:cxn ang="0">
                <a:pos x="connsiteX2" y="connsiteY2"/>
              </a:cxn>
            </a:cxnLst>
            <a:rect l="l" t="t" r="r" b="b"/>
            <a:pathLst>
              <a:path w="914400" h="469900">
                <a:moveTo>
                  <a:pt x="914400" y="0"/>
                </a:moveTo>
                <a:cubicBezTo>
                  <a:pt x="914400" y="138641"/>
                  <a:pt x="914400" y="277283"/>
                  <a:pt x="762000" y="355600"/>
                </a:cubicBezTo>
                <a:cubicBezTo>
                  <a:pt x="609600" y="433917"/>
                  <a:pt x="304800" y="451908"/>
                  <a:pt x="0" y="469900"/>
                </a:cubicBezTo>
              </a:path>
            </a:pathLst>
          </a:custGeom>
          <a:noFill/>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Connector 65"/>
          <p:cNvCxnSpPr/>
          <p:nvPr/>
        </p:nvCxnSpPr>
        <p:spPr>
          <a:xfrm>
            <a:off x="3352800" y="532765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3352800" y="533400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9" name="Freeform 88"/>
          <p:cNvSpPr/>
          <p:nvPr/>
        </p:nvSpPr>
        <p:spPr>
          <a:xfrm>
            <a:off x="2874433" y="5135033"/>
            <a:ext cx="567267" cy="351367"/>
          </a:xfrm>
          <a:custGeom>
            <a:avLst/>
            <a:gdLst>
              <a:gd name="connsiteX0" fmla="*/ 0 w 567267"/>
              <a:gd name="connsiteY0" fmla="*/ 21167 h 351367"/>
              <a:gd name="connsiteX1" fmla="*/ 114300 w 567267"/>
              <a:gd name="connsiteY1" fmla="*/ 46567 h 351367"/>
              <a:gd name="connsiteX2" fmla="*/ 364067 w 567267"/>
              <a:gd name="connsiteY2" fmla="*/ 300567 h 351367"/>
              <a:gd name="connsiteX3" fmla="*/ 567267 w 567267"/>
              <a:gd name="connsiteY3" fmla="*/ 351367 h 351367"/>
            </a:gdLst>
            <a:ahLst/>
            <a:cxnLst>
              <a:cxn ang="0">
                <a:pos x="connsiteX0" y="connsiteY0"/>
              </a:cxn>
              <a:cxn ang="0">
                <a:pos x="connsiteX1" y="connsiteY1"/>
              </a:cxn>
              <a:cxn ang="0">
                <a:pos x="connsiteX2" y="connsiteY2"/>
              </a:cxn>
              <a:cxn ang="0">
                <a:pos x="connsiteX3" y="connsiteY3"/>
              </a:cxn>
            </a:cxnLst>
            <a:rect l="l" t="t" r="r" b="b"/>
            <a:pathLst>
              <a:path w="567267" h="351367">
                <a:moveTo>
                  <a:pt x="0" y="21167"/>
                </a:moveTo>
                <a:cubicBezTo>
                  <a:pt x="26811" y="10583"/>
                  <a:pt x="53622" y="0"/>
                  <a:pt x="114300" y="46567"/>
                </a:cubicBezTo>
                <a:cubicBezTo>
                  <a:pt x="174978" y="93134"/>
                  <a:pt x="288573" y="249767"/>
                  <a:pt x="364067" y="300567"/>
                </a:cubicBezTo>
                <a:cubicBezTo>
                  <a:pt x="439561" y="351367"/>
                  <a:pt x="567267" y="351367"/>
                  <a:pt x="567267" y="351367"/>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8" name="Straight Arrow Connector 97"/>
          <p:cNvCxnSpPr/>
          <p:nvPr/>
        </p:nvCxnSpPr>
        <p:spPr>
          <a:xfrm rot="5400000" flipH="1" flipV="1">
            <a:off x="4187824" y="5330030"/>
            <a:ext cx="615952" cy="1588"/>
          </a:xfrm>
          <a:prstGeom prst="straightConnector1">
            <a:avLst/>
          </a:prstGeom>
          <a:ln w="2857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02" name="Freeform 101"/>
          <p:cNvSpPr/>
          <p:nvPr/>
        </p:nvSpPr>
        <p:spPr>
          <a:xfrm>
            <a:off x="5562600" y="5397500"/>
            <a:ext cx="452967" cy="120650"/>
          </a:xfrm>
          <a:custGeom>
            <a:avLst/>
            <a:gdLst>
              <a:gd name="connsiteX0" fmla="*/ 431800 w 452967"/>
              <a:gd name="connsiteY0" fmla="*/ 0 h 120650"/>
              <a:gd name="connsiteX1" fmla="*/ 381000 w 452967"/>
              <a:gd name="connsiteY1" fmla="*/ 101600 h 120650"/>
              <a:gd name="connsiteX2" fmla="*/ 0 w 452967"/>
              <a:gd name="connsiteY2" fmla="*/ 114300 h 120650"/>
            </a:gdLst>
            <a:ahLst/>
            <a:cxnLst>
              <a:cxn ang="0">
                <a:pos x="connsiteX0" y="connsiteY0"/>
              </a:cxn>
              <a:cxn ang="0">
                <a:pos x="connsiteX1" y="connsiteY1"/>
              </a:cxn>
              <a:cxn ang="0">
                <a:pos x="connsiteX2" y="connsiteY2"/>
              </a:cxn>
            </a:cxnLst>
            <a:rect l="l" t="t" r="r" b="b"/>
            <a:pathLst>
              <a:path w="452967" h="120650">
                <a:moveTo>
                  <a:pt x="431800" y="0"/>
                </a:moveTo>
                <a:cubicBezTo>
                  <a:pt x="442383" y="41275"/>
                  <a:pt x="452967" y="82550"/>
                  <a:pt x="381000" y="101600"/>
                </a:cubicBezTo>
                <a:cubicBezTo>
                  <a:pt x="309033" y="120650"/>
                  <a:pt x="154516" y="117475"/>
                  <a:pt x="0" y="1143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p:nvPr/>
        </p:nvCxnSpPr>
        <p:spPr>
          <a:xfrm rot="16200000" flipH="1">
            <a:off x="1563504" y="4413858"/>
            <a:ext cx="3968749" cy="5131"/>
          </a:xfrm>
          <a:prstGeom prst="line">
            <a:avLst/>
          </a:prstGeom>
          <a:ln w="5715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1266035" y="4267199"/>
            <a:ext cx="4571999" cy="1"/>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4574" name="Equation" r:id="rId7" imgW="114300" imgH="165100" progId="Equation.DSMT4">
                  <p:embed/>
                </p:oleObj>
              </mc:Choice>
              <mc:Fallback>
                <p:oleObj name="Equation" r:id="rId7" imgW="114300" imgH="165100" progId="Equation.DSMT4">
                  <p:embed/>
                  <p:pic>
                    <p:nvPicPr>
                      <p:cNvPr id="0"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2" name="Straight Arrow Connector 51"/>
          <p:cNvCxnSpPr/>
          <p:nvPr/>
        </p:nvCxnSpPr>
        <p:spPr>
          <a:xfrm>
            <a:off x="6275511" y="1064462"/>
            <a:ext cx="591925" cy="15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4" name="Object 2"/>
          <p:cNvGraphicFramePr>
            <a:graphicFrameLocks noChangeAspect="1"/>
          </p:cNvGraphicFramePr>
          <p:nvPr>
            <p:extLst>
              <p:ext uri="{D42A27DB-BD31-4B8C-83A1-F6EECF244321}">
                <p14:modId xmlns:p14="http://schemas.microsoft.com/office/powerpoint/2010/main" val="3905797990"/>
              </p:ext>
            </p:extLst>
          </p:nvPr>
        </p:nvGraphicFramePr>
        <p:xfrm>
          <a:off x="6570288" y="1236265"/>
          <a:ext cx="455800" cy="303866"/>
        </p:xfrm>
        <a:graphic>
          <a:graphicData uri="http://schemas.openxmlformats.org/presentationml/2006/ole">
            <mc:AlternateContent xmlns:mc="http://schemas.openxmlformats.org/markup-compatibility/2006">
              <mc:Choice xmlns:v="urn:schemas-microsoft-com:vml" Requires="v">
                <p:oleObj spid="_x0000_s44575" name="Equation" r:id="rId9" imgW="304800" imgH="203200" progId="Equation.DSMT4">
                  <p:embed/>
                </p:oleObj>
              </mc:Choice>
              <mc:Fallback>
                <p:oleObj name="Equation" r:id="rId9" imgW="304800" imgH="203200" progId="Equation.DSMT4">
                  <p:embed/>
                  <p:pic>
                    <p:nvPicPr>
                      <p:cNvPr id="0" name="Picture 51"/>
                      <p:cNvPicPr>
                        <a:picLocks noChangeAspect="1" noChangeArrowheads="1"/>
                      </p:cNvPicPr>
                      <p:nvPr/>
                    </p:nvPicPr>
                    <p:blipFill>
                      <a:blip r:embed="rId10"/>
                      <a:srcRect/>
                      <a:stretch>
                        <a:fillRect/>
                      </a:stretch>
                    </p:blipFill>
                    <p:spPr bwMode="auto">
                      <a:xfrm>
                        <a:off x="6570288" y="1236265"/>
                        <a:ext cx="455800" cy="30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6" name="Rectangle 55"/>
          <p:cNvSpPr/>
          <p:nvPr/>
        </p:nvSpPr>
        <p:spPr>
          <a:xfrm>
            <a:off x="7325898" y="891074"/>
            <a:ext cx="910366" cy="64905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6172200" y="1187036"/>
            <a:ext cx="906835" cy="154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0" name="Object 2"/>
          <p:cNvGraphicFramePr>
            <a:graphicFrameLocks noChangeAspect="1"/>
          </p:cNvGraphicFramePr>
          <p:nvPr>
            <p:extLst>
              <p:ext uri="{D42A27DB-BD31-4B8C-83A1-F6EECF244321}">
                <p14:modId xmlns:p14="http://schemas.microsoft.com/office/powerpoint/2010/main" val="2172691534"/>
              </p:ext>
            </p:extLst>
          </p:nvPr>
        </p:nvGraphicFramePr>
        <p:xfrm>
          <a:off x="4853175" y="1841500"/>
          <a:ext cx="2538225" cy="606271"/>
        </p:xfrm>
        <a:graphic>
          <a:graphicData uri="http://schemas.openxmlformats.org/presentationml/2006/ole">
            <mc:AlternateContent xmlns:mc="http://schemas.openxmlformats.org/markup-compatibility/2006">
              <mc:Choice xmlns:v="urn:schemas-microsoft-com:vml" Requires="v">
                <p:oleObj spid="_x0000_s44576" name="Equation" r:id="rId11" imgW="2133600" imgH="508000" progId="Equation.DSMT4">
                  <p:embed/>
                </p:oleObj>
              </mc:Choice>
              <mc:Fallback>
                <p:oleObj name="Equation" r:id="rId11" imgW="2133600" imgH="508000" progId="Equation.DSMT4">
                  <p:embed/>
                  <p:pic>
                    <p:nvPicPr>
                      <p:cNvPr id="0" name="Picture 54"/>
                      <p:cNvPicPr>
                        <a:picLocks noChangeAspect="1" noChangeArrowheads="1"/>
                      </p:cNvPicPr>
                      <p:nvPr/>
                    </p:nvPicPr>
                    <p:blipFill>
                      <a:blip r:embed="rId12"/>
                      <a:srcRect/>
                      <a:stretch>
                        <a:fillRect/>
                      </a:stretch>
                    </p:blipFill>
                    <p:spPr bwMode="auto">
                      <a:xfrm>
                        <a:off x="4853175" y="1841500"/>
                        <a:ext cx="2538225" cy="6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4" name="Rectangle 73"/>
          <p:cNvSpPr/>
          <p:nvPr/>
        </p:nvSpPr>
        <p:spPr>
          <a:xfrm>
            <a:off x="7325898" y="2523971"/>
            <a:ext cx="910366" cy="64905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6789365" y="2819933"/>
            <a:ext cx="906835" cy="154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7325898" y="4156868"/>
            <a:ext cx="910366" cy="64905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7310781" y="4451288"/>
            <a:ext cx="906835" cy="154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4921306" y="2622300"/>
            <a:ext cx="4813803"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8" name="Freeform 117"/>
          <p:cNvSpPr/>
          <p:nvPr/>
        </p:nvSpPr>
        <p:spPr>
          <a:xfrm>
            <a:off x="6769297" y="2295735"/>
            <a:ext cx="545903" cy="431800"/>
          </a:xfrm>
          <a:custGeom>
            <a:avLst/>
            <a:gdLst>
              <a:gd name="connsiteX0" fmla="*/ 0 w 228600"/>
              <a:gd name="connsiteY0" fmla="*/ 55033 h 431800"/>
              <a:gd name="connsiteX1" fmla="*/ 127000 w 228600"/>
              <a:gd name="connsiteY1" fmla="*/ 55033 h 431800"/>
              <a:gd name="connsiteX2" fmla="*/ 143934 w 228600"/>
              <a:gd name="connsiteY2" fmla="*/ 385233 h 431800"/>
              <a:gd name="connsiteX3" fmla="*/ 228600 w 228600"/>
              <a:gd name="connsiteY3" fmla="*/ 334433 h 431800"/>
            </a:gdLst>
            <a:ahLst/>
            <a:cxnLst>
              <a:cxn ang="0">
                <a:pos x="connsiteX0" y="connsiteY0"/>
              </a:cxn>
              <a:cxn ang="0">
                <a:pos x="connsiteX1" y="connsiteY1"/>
              </a:cxn>
              <a:cxn ang="0">
                <a:pos x="connsiteX2" y="connsiteY2"/>
              </a:cxn>
              <a:cxn ang="0">
                <a:pos x="connsiteX3" y="connsiteY3"/>
              </a:cxn>
            </a:cxnLst>
            <a:rect l="l" t="t" r="r" b="b"/>
            <a:pathLst>
              <a:path w="228600" h="431800">
                <a:moveTo>
                  <a:pt x="0" y="55033"/>
                </a:moveTo>
                <a:cubicBezTo>
                  <a:pt x="51505" y="27516"/>
                  <a:pt x="103011" y="0"/>
                  <a:pt x="127000" y="55033"/>
                </a:cubicBezTo>
                <a:cubicBezTo>
                  <a:pt x="150989" y="110066"/>
                  <a:pt x="127001" y="338666"/>
                  <a:pt x="143934" y="385233"/>
                </a:cubicBezTo>
                <a:cubicBezTo>
                  <a:pt x="160867" y="431800"/>
                  <a:pt x="194733" y="383116"/>
                  <a:pt x="228600" y="334433"/>
                </a:cubicBezTo>
              </a:path>
            </a:pathLst>
          </a:custGeom>
          <a:no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4" name="Straight Connector 123"/>
          <p:cNvCxnSpPr/>
          <p:nvPr/>
        </p:nvCxnSpPr>
        <p:spPr>
          <a:xfrm rot="5400000">
            <a:off x="1537888" y="6249988"/>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4097" name="Object 65"/>
          <p:cNvGraphicFramePr>
            <a:graphicFrameLocks noChangeAspect="1"/>
          </p:cNvGraphicFramePr>
          <p:nvPr>
            <p:extLst>
              <p:ext uri="{D42A27DB-BD31-4B8C-83A1-F6EECF244321}">
                <p14:modId xmlns:p14="http://schemas.microsoft.com/office/powerpoint/2010/main" val="295845546"/>
              </p:ext>
            </p:extLst>
          </p:nvPr>
        </p:nvGraphicFramePr>
        <p:xfrm>
          <a:off x="7038975" y="5021263"/>
          <a:ext cx="552450" cy="236537"/>
        </p:xfrm>
        <a:graphic>
          <a:graphicData uri="http://schemas.openxmlformats.org/presentationml/2006/ole">
            <mc:AlternateContent xmlns:mc="http://schemas.openxmlformats.org/markup-compatibility/2006">
              <mc:Choice xmlns:v="urn:schemas-microsoft-com:vml" Requires="v">
                <p:oleObj spid="_x0000_s44577" name="Equation" r:id="rId13" imgW="355600" imgH="152400" progId="Equation.DSMT4">
                  <p:embed/>
                </p:oleObj>
              </mc:Choice>
              <mc:Fallback>
                <p:oleObj name="Equation" r:id="rId13" imgW="355600" imgH="152400" progId="Equation.DSMT4">
                  <p:embed/>
                  <p:pic>
                    <p:nvPicPr>
                      <p:cNvPr id="0" name="Picture 65"/>
                      <p:cNvPicPr>
                        <a:picLocks noChangeAspect="1" noChangeArrowheads="1"/>
                      </p:cNvPicPr>
                      <p:nvPr/>
                    </p:nvPicPr>
                    <p:blipFill>
                      <a:blip r:embed="rId14"/>
                      <a:srcRect/>
                      <a:stretch>
                        <a:fillRect/>
                      </a:stretch>
                    </p:blipFill>
                    <p:spPr bwMode="auto">
                      <a:xfrm>
                        <a:off x="7038975" y="5021263"/>
                        <a:ext cx="552450"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098" name="Object 66"/>
          <p:cNvGraphicFramePr>
            <a:graphicFrameLocks noChangeAspect="1"/>
          </p:cNvGraphicFramePr>
          <p:nvPr>
            <p:extLst>
              <p:ext uri="{D42A27DB-BD31-4B8C-83A1-F6EECF244321}">
                <p14:modId xmlns:p14="http://schemas.microsoft.com/office/powerpoint/2010/main" val="1540464118"/>
              </p:ext>
            </p:extLst>
          </p:nvPr>
        </p:nvGraphicFramePr>
        <p:xfrm>
          <a:off x="6172200" y="752961"/>
          <a:ext cx="747712" cy="276225"/>
        </p:xfrm>
        <a:graphic>
          <a:graphicData uri="http://schemas.openxmlformats.org/presentationml/2006/ole">
            <mc:AlternateContent xmlns:mc="http://schemas.openxmlformats.org/markup-compatibility/2006">
              <mc:Choice xmlns:v="urn:schemas-microsoft-com:vml" Requires="v">
                <p:oleObj spid="_x0000_s44578" name="Equation" r:id="rId15" imgW="546100" imgH="203200" progId="Equation.DSMT4">
                  <p:embed/>
                </p:oleObj>
              </mc:Choice>
              <mc:Fallback>
                <p:oleObj name="Equation" r:id="rId15" imgW="546100" imgH="203200" progId="Equation.DSMT4">
                  <p:embed/>
                  <p:pic>
                    <p:nvPicPr>
                      <p:cNvPr id="0" name="Picture 66"/>
                      <p:cNvPicPr>
                        <a:picLocks noChangeAspect="1" noChangeArrowheads="1"/>
                      </p:cNvPicPr>
                      <p:nvPr/>
                    </p:nvPicPr>
                    <p:blipFill>
                      <a:blip r:embed="rId16"/>
                      <a:srcRect/>
                      <a:stretch>
                        <a:fillRect/>
                      </a:stretch>
                    </p:blipFill>
                    <p:spPr bwMode="auto">
                      <a:xfrm>
                        <a:off x="6172200" y="752961"/>
                        <a:ext cx="74771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 name="Object 65"/>
          <p:cNvGraphicFramePr>
            <a:graphicFrameLocks noChangeAspect="1"/>
          </p:cNvGraphicFramePr>
          <p:nvPr>
            <p:extLst>
              <p:ext uri="{D42A27DB-BD31-4B8C-83A1-F6EECF244321}">
                <p14:modId xmlns:p14="http://schemas.microsoft.com/office/powerpoint/2010/main" val="2571927949"/>
              </p:ext>
            </p:extLst>
          </p:nvPr>
        </p:nvGraphicFramePr>
        <p:xfrm>
          <a:off x="5592763" y="4927600"/>
          <a:ext cx="784225" cy="455613"/>
        </p:xfrm>
        <a:graphic>
          <a:graphicData uri="http://schemas.openxmlformats.org/presentationml/2006/ole">
            <mc:AlternateContent xmlns:mc="http://schemas.openxmlformats.org/markup-compatibility/2006">
              <mc:Choice xmlns:v="urn:schemas-microsoft-com:vml" Requires="v">
                <p:oleObj spid="_x0000_s44579" name="Equation" r:id="rId17" imgW="546100" imgH="317500" progId="Equation.DSMT4">
                  <p:embed/>
                </p:oleObj>
              </mc:Choice>
              <mc:Fallback>
                <p:oleObj name="Equation" r:id="rId17" imgW="546100" imgH="317500" progId="Equation.DSMT4">
                  <p:embed/>
                  <p:pic>
                    <p:nvPicPr>
                      <p:cNvPr id="0" name="Picture 67"/>
                      <p:cNvPicPr>
                        <a:picLocks noChangeAspect="1" noChangeArrowheads="1"/>
                      </p:cNvPicPr>
                      <p:nvPr/>
                    </p:nvPicPr>
                    <p:blipFill>
                      <a:blip r:embed="rId18"/>
                      <a:srcRect/>
                      <a:stretch>
                        <a:fillRect/>
                      </a:stretch>
                    </p:blipFill>
                    <p:spPr bwMode="auto">
                      <a:xfrm>
                        <a:off x="5592763" y="4927600"/>
                        <a:ext cx="784225" cy="4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 name="Object 65"/>
          <p:cNvGraphicFramePr>
            <a:graphicFrameLocks noChangeAspect="1"/>
          </p:cNvGraphicFramePr>
          <p:nvPr>
            <p:extLst>
              <p:ext uri="{D42A27DB-BD31-4B8C-83A1-F6EECF244321}">
                <p14:modId xmlns:p14="http://schemas.microsoft.com/office/powerpoint/2010/main" val="391300540"/>
              </p:ext>
            </p:extLst>
          </p:nvPr>
        </p:nvGraphicFramePr>
        <p:xfrm>
          <a:off x="2015595" y="4901406"/>
          <a:ext cx="858838" cy="455613"/>
        </p:xfrm>
        <a:graphic>
          <a:graphicData uri="http://schemas.openxmlformats.org/presentationml/2006/ole">
            <mc:AlternateContent xmlns:mc="http://schemas.openxmlformats.org/markup-compatibility/2006">
              <mc:Choice xmlns:v="urn:schemas-microsoft-com:vml" Requires="v">
                <p:oleObj spid="_x0000_s44580" name="Equation" r:id="rId19" imgW="596900" imgH="317500" progId="Equation.DSMT4">
                  <p:embed/>
                </p:oleObj>
              </mc:Choice>
              <mc:Fallback>
                <p:oleObj name="Equation" r:id="rId19" imgW="596900" imgH="317500" progId="Equation.DSMT4">
                  <p:embed/>
                  <p:pic>
                    <p:nvPicPr>
                      <p:cNvPr id="0" name="Picture 68"/>
                      <p:cNvPicPr>
                        <a:picLocks noChangeAspect="1" noChangeArrowheads="1"/>
                      </p:cNvPicPr>
                      <p:nvPr/>
                    </p:nvPicPr>
                    <p:blipFill>
                      <a:blip r:embed="rId20"/>
                      <a:srcRect/>
                      <a:stretch>
                        <a:fillRect/>
                      </a:stretch>
                    </p:blipFill>
                    <p:spPr bwMode="auto">
                      <a:xfrm>
                        <a:off x="2015595" y="4901406"/>
                        <a:ext cx="858838" cy="4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 name="Object 65"/>
          <p:cNvGraphicFramePr>
            <a:graphicFrameLocks noChangeAspect="1"/>
          </p:cNvGraphicFramePr>
          <p:nvPr>
            <p:extLst>
              <p:ext uri="{D42A27DB-BD31-4B8C-83A1-F6EECF244321}">
                <p14:modId xmlns:p14="http://schemas.microsoft.com/office/powerpoint/2010/main" val="2335553767"/>
              </p:ext>
            </p:extLst>
          </p:nvPr>
        </p:nvGraphicFramePr>
        <p:xfrm>
          <a:off x="5430472" y="6350000"/>
          <a:ext cx="196850" cy="255587"/>
        </p:xfrm>
        <a:graphic>
          <a:graphicData uri="http://schemas.openxmlformats.org/presentationml/2006/ole">
            <mc:AlternateContent xmlns:mc="http://schemas.openxmlformats.org/markup-compatibility/2006">
              <mc:Choice xmlns:v="urn:schemas-microsoft-com:vml" Requires="v">
                <p:oleObj spid="_x0000_s44581" name="Equation" r:id="rId21" imgW="127000" imgH="165100" progId="Equation.DSMT4">
                  <p:embed/>
                </p:oleObj>
              </mc:Choice>
              <mc:Fallback>
                <p:oleObj name="Equation" r:id="rId21" imgW="127000" imgH="165100" progId="Equation.DSMT4">
                  <p:embed/>
                  <p:pic>
                    <p:nvPicPr>
                      <p:cNvPr id="0" name="Picture 69"/>
                      <p:cNvPicPr>
                        <a:picLocks noChangeAspect="1" noChangeArrowheads="1"/>
                      </p:cNvPicPr>
                      <p:nvPr/>
                    </p:nvPicPr>
                    <p:blipFill>
                      <a:blip r:embed="rId22"/>
                      <a:srcRect/>
                      <a:stretch>
                        <a:fillRect/>
                      </a:stretch>
                    </p:blipFill>
                    <p:spPr bwMode="auto">
                      <a:xfrm>
                        <a:off x="5430472" y="6350000"/>
                        <a:ext cx="19685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8" name="Object 65"/>
          <p:cNvGraphicFramePr>
            <a:graphicFrameLocks noChangeAspect="1"/>
          </p:cNvGraphicFramePr>
          <p:nvPr>
            <p:extLst>
              <p:ext uri="{D42A27DB-BD31-4B8C-83A1-F6EECF244321}">
                <p14:modId xmlns:p14="http://schemas.microsoft.com/office/powerpoint/2010/main" val="539921695"/>
              </p:ext>
            </p:extLst>
          </p:nvPr>
        </p:nvGraphicFramePr>
        <p:xfrm>
          <a:off x="3286125" y="6545263"/>
          <a:ext cx="550863" cy="236537"/>
        </p:xfrm>
        <a:graphic>
          <a:graphicData uri="http://schemas.openxmlformats.org/presentationml/2006/ole">
            <mc:AlternateContent xmlns:mc="http://schemas.openxmlformats.org/markup-compatibility/2006">
              <mc:Choice xmlns:v="urn:schemas-microsoft-com:vml" Requires="v">
                <p:oleObj spid="_x0000_s44582" name="Equation" r:id="rId23" imgW="355600" imgH="152400" progId="Equation.DSMT4">
                  <p:embed/>
                </p:oleObj>
              </mc:Choice>
              <mc:Fallback>
                <p:oleObj name="Equation" r:id="rId23" imgW="355600" imgH="152400" progId="Equation.DSMT4">
                  <p:embed/>
                  <p:pic>
                    <p:nvPicPr>
                      <p:cNvPr id="0" name="Picture 70"/>
                      <p:cNvPicPr>
                        <a:picLocks noChangeAspect="1" noChangeArrowheads="1"/>
                      </p:cNvPicPr>
                      <p:nvPr/>
                    </p:nvPicPr>
                    <p:blipFill>
                      <a:blip r:embed="rId24"/>
                      <a:srcRect/>
                      <a:stretch>
                        <a:fillRect/>
                      </a:stretch>
                    </p:blipFill>
                    <p:spPr bwMode="auto">
                      <a:xfrm>
                        <a:off x="3286125" y="6545263"/>
                        <a:ext cx="550863"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9" name="Object 65"/>
          <p:cNvGraphicFramePr>
            <a:graphicFrameLocks noChangeAspect="1"/>
          </p:cNvGraphicFramePr>
          <p:nvPr>
            <p:extLst>
              <p:ext uri="{D42A27DB-BD31-4B8C-83A1-F6EECF244321}">
                <p14:modId xmlns:p14="http://schemas.microsoft.com/office/powerpoint/2010/main" val="4097925912"/>
              </p:ext>
            </p:extLst>
          </p:nvPr>
        </p:nvGraphicFramePr>
        <p:xfrm>
          <a:off x="1411288" y="6348413"/>
          <a:ext cx="334962" cy="255587"/>
        </p:xfrm>
        <a:graphic>
          <a:graphicData uri="http://schemas.openxmlformats.org/presentationml/2006/ole">
            <mc:AlternateContent xmlns:mc="http://schemas.openxmlformats.org/markup-compatibility/2006">
              <mc:Choice xmlns:v="urn:schemas-microsoft-com:vml" Requires="v">
                <p:oleObj spid="_x0000_s44583" name="Equation" r:id="rId25" imgW="215900" imgH="165100" progId="Equation.DSMT4">
                  <p:embed/>
                </p:oleObj>
              </mc:Choice>
              <mc:Fallback>
                <p:oleObj name="Equation" r:id="rId25" imgW="215900" imgH="165100" progId="Equation.DSMT4">
                  <p:embed/>
                  <p:pic>
                    <p:nvPicPr>
                      <p:cNvPr id="0" name="Picture 71"/>
                      <p:cNvPicPr>
                        <a:picLocks noChangeAspect="1" noChangeArrowheads="1"/>
                      </p:cNvPicPr>
                      <p:nvPr/>
                    </p:nvPicPr>
                    <p:blipFill>
                      <a:blip r:embed="rId26"/>
                      <a:srcRect/>
                      <a:stretch>
                        <a:fillRect/>
                      </a:stretch>
                    </p:blipFill>
                    <p:spPr bwMode="auto">
                      <a:xfrm>
                        <a:off x="1411288" y="6348413"/>
                        <a:ext cx="334962"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 name="Object 65"/>
          <p:cNvGraphicFramePr>
            <a:graphicFrameLocks noChangeAspect="1"/>
          </p:cNvGraphicFramePr>
          <p:nvPr>
            <p:extLst>
              <p:ext uri="{D42A27DB-BD31-4B8C-83A1-F6EECF244321}">
                <p14:modId xmlns:p14="http://schemas.microsoft.com/office/powerpoint/2010/main" val="1931407591"/>
              </p:ext>
            </p:extLst>
          </p:nvPr>
        </p:nvGraphicFramePr>
        <p:xfrm>
          <a:off x="8610599" y="6248400"/>
          <a:ext cx="174625" cy="174625"/>
        </p:xfrm>
        <a:graphic>
          <a:graphicData uri="http://schemas.openxmlformats.org/presentationml/2006/ole">
            <mc:AlternateContent xmlns:mc="http://schemas.openxmlformats.org/markup-compatibility/2006">
              <mc:Choice xmlns:v="urn:schemas-microsoft-com:vml" Requires="v">
                <p:oleObj spid="_x0000_s44584" name="Equation" r:id="rId27" imgW="127000" imgH="127000" progId="Equation.DSMT4">
                  <p:embed/>
                </p:oleObj>
              </mc:Choice>
              <mc:Fallback>
                <p:oleObj name="Equation" r:id="rId27" imgW="127000" imgH="127000" progId="Equation.DSMT4">
                  <p:embed/>
                  <p:pic>
                    <p:nvPicPr>
                      <p:cNvPr id="0" name="Picture 72"/>
                      <p:cNvPicPr>
                        <a:picLocks noChangeAspect="1" noChangeArrowheads="1"/>
                      </p:cNvPicPr>
                      <p:nvPr/>
                    </p:nvPicPr>
                    <p:blipFill>
                      <a:blip r:embed="rId28"/>
                      <a:srcRect/>
                      <a:stretch>
                        <a:fillRect/>
                      </a:stretch>
                    </p:blipFill>
                    <p:spPr bwMode="auto">
                      <a:xfrm>
                        <a:off x="8610599" y="6248400"/>
                        <a:ext cx="174625" cy="1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5" name="Object 65"/>
          <p:cNvGraphicFramePr>
            <a:graphicFrameLocks noChangeAspect="1"/>
          </p:cNvGraphicFramePr>
          <p:nvPr>
            <p:extLst>
              <p:ext uri="{D42A27DB-BD31-4B8C-83A1-F6EECF244321}">
                <p14:modId xmlns:p14="http://schemas.microsoft.com/office/powerpoint/2010/main" val="4181561910"/>
              </p:ext>
            </p:extLst>
          </p:nvPr>
        </p:nvGraphicFramePr>
        <p:xfrm>
          <a:off x="3278187" y="1885950"/>
          <a:ext cx="227013" cy="192088"/>
        </p:xfrm>
        <a:graphic>
          <a:graphicData uri="http://schemas.openxmlformats.org/presentationml/2006/ole">
            <mc:AlternateContent xmlns:mc="http://schemas.openxmlformats.org/markup-compatibility/2006">
              <mc:Choice xmlns:v="urn:schemas-microsoft-com:vml" Requires="v">
                <p:oleObj spid="_x0000_s44585" name="Equation" r:id="rId29" imgW="165100" imgH="139700" progId="Equation.DSMT4">
                  <p:embed/>
                </p:oleObj>
              </mc:Choice>
              <mc:Fallback>
                <p:oleObj name="Equation" r:id="rId29" imgW="165100" imgH="139700" progId="Equation.DSMT4">
                  <p:embed/>
                  <p:pic>
                    <p:nvPicPr>
                      <p:cNvPr id="0" name="Picture 73"/>
                      <p:cNvPicPr>
                        <a:picLocks noChangeAspect="1" noChangeArrowheads="1"/>
                      </p:cNvPicPr>
                      <p:nvPr/>
                    </p:nvPicPr>
                    <p:blipFill>
                      <a:blip r:embed="rId30"/>
                      <a:srcRect/>
                      <a:stretch>
                        <a:fillRect/>
                      </a:stretch>
                    </p:blipFill>
                    <p:spPr bwMode="auto">
                      <a:xfrm>
                        <a:off x="3278187" y="1885950"/>
                        <a:ext cx="227013" cy="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106" name="Object 74"/>
          <p:cNvGraphicFramePr>
            <a:graphicFrameLocks noChangeAspect="1"/>
          </p:cNvGraphicFramePr>
          <p:nvPr>
            <p:extLst>
              <p:ext uri="{D42A27DB-BD31-4B8C-83A1-F6EECF244321}">
                <p14:modId xmlns:p14="http://schemas.microsoft.com/office/powerpoint/2010/main" val="3259046019"/>
              </p:ext>
            </p:extLst>
          </p:nvPr>
        </p:nvGraphicFramePr>
        <p:xfrm>
          <a:off x="7796211" y="1540131"/>
          <a:ext cx="989013" cy="487363"/>
        </p:xfrm>
        <a:graphic>
          <a:graphicData uri="http://schemas.openxmlformats.org/presentationml/2006/ole">
            <mc:AlternateContent xmlns:mc="http://schemas.openxmlformats.org/markup-compatibility/2006">
              <mc:Choice xmlns:v="urn:schemas-microsoft-com:vml" Requires="v">
                <p:oleObj spid="_x0000_s44586" name="Equation" r:id="rId31" imgW="723900" imgH="355600" progId="Equation.DSMT4">
                  <p:embed/>
                </p:oleObj>
              </mc:Choice>
              <mc:Fallback>
                <p:oleObj name="Equation" r:id="rId31" imgW="723900" imgH="355600" progId="Equation.DSMT4">
                  <p:embed/>
                  <p:pic>
                    <p:nvPicPr>
                      <p:cNvPr id="0" name="Picture 74"/>
                      <p:cNvPicPr>
                        <a:picLocks noChangeAspect="1" noChangeArrowheads="1"/>
                      </p:cNvPicPr>
                      <p:nvPr/>
                    </p:nvPicPr>
                    <p:blipFill>
                      <a:blip r:embed="rId32"/>
                      <a:srcRect/>
                      <a:stretch>
                        <a:fillRect/>
                      </a:stretch>
                    </p:blipFill>
                    <p:spPr bwMode="auto">
                      <a:xfrm>
                        <a:off x="7796211" y="1540131"/>
                        <a:ext cx="989013" cy="48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1" y="95566"/>
            <a:ext cx="5548042"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space-time diagram below tracks the world-line of the </a:t>
            </a:r>
            <a:r>
              <a:rPr lang="en-US" sz="2000" i="1" dirty="0">
                <a:latin typeface="Times New Roman" panose="02020603050405020304" pitchFamily="18" charset="0"/>
                <a:cs typeface="Times New Roman" panose="02020603050405020304" pitchFamily="18" charset="0"/>
              </a:rPr>
              <a:t>rear-end of the barn </a:t>
            </a:r>
            <a:r>
              <a:rPr lang="en-US" sz="2000" dirty="0">
                <a:latin typeface="Times New Roman" panose="02020603050405020304" pitchFamily="18" charset="0"/>
                <a:cs typeface="Times New Roman" panose="02020603050405020304" pitchFamily="18" charset="0"/>
              </a:rPr>
              <a:t>assumed “stationary” in this frame of reference, as that point proceeds through time. </a:t>
            </a:r>
          </a:p>
        </p:txBody>
      </p:sp>
      <p:cxnSp>
        <p:nvCxnSpPr>
          <p:cNvPr id="95" name="Straight Connector 94"/>
          <p:cNvCxnSpPr/>
          <p:nvPr/>
        </p:nvCxnSpPr>
        <p:spPr>
          <a:xfrm rot="5400000">
            <a:off x="3130492" y="40448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106913" y="6250782"/>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1501007" y="6243244"/>
            <a:ext cx="123034" cy="158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11.)</a:t>
            </a:r>
          </a:p>
        </p:txBody>
      </p:sp>
      <p:cxnSp>
        <p:nvCxnSpPr>
          <p:cNvPr id="133" name="Straight Connector 132"/>
          <p:cNvCxnSpPr/>
          <p:nvPr/>
        </p:nvCxnSpPr>
        <p:spPr>
          <a:xfrm>
            <a:off x="3545313" y="5486400"/>
            <a:ext cx="1981200" cy="1588"/>
          </a:xfrm>
          <a:prstGeom prst="line">
            <a:avLst/>
          </a:prstGeom>
          <a:ln w="1905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1150084" y="4121885"/>
            <a:ext cx="4862628" cy="2"/>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4" name="Freeform 93"/>
          <p:cNvSpPr/>
          <p:nvPr/>
        </p:nvSpPr>
        <p:spPr>
          <a:xfrm flipH="1">
            <a:off x="3922287" y="3505200"/>
            <a:ext cx="1487913" cy="469900"/>
          </a:xfrm>
          <a:custGeom>
            <a:avLst/>
            <a:gdLst>
              <a:gd name="connsiteX0" fmla="*/ 914400 w 914400"/>
              <a:gd name="connsiteY0" fmla="*/ 0 h 469900"/>
              <a:gd name="connsiteX1" fmla="*/ 762000 w 914400"/>
              <a:gd name="connsiteY1" fmla="*/ 355600 h 469900"/>
              <a:gd name="connsiteX2" fmla="*/ 0 w 914400"/>
              <a:gd name="connsiteY2" fmla="*/ 469900 h 469900"/>
            </a:gdLst>
            <a:ahLst/>
            <a:cxnLst>
              <a:cxn ang="0">
                <a:pos x="connsiteX0" y="connsiteY0"/>
              </a:cxn>
              <a:cxn ang="0">
                <a:pos x="connsiteX1" y="connsiteY1"/>
              </a:cxn>
              <a:cxn ang="0">
                <a:pos x="connsiteX2" y="connsiteY2"/>
              </a:cxn>
            </a:cxnLst>
            <a:rect l="l" t="t" r="r" b="b"/>
            <a:pathLst>
              <a:path w="914400" h="469900">
                <a:moveTo>
                  <a:pt x="914400" y="0"/>
                </a:moveTo>
                <a:cubicBezTo>
                  <a:pt x="914400" y="138641"/>
                  <a:pt x="914400" y="277283"/>
                  <a:pt x="762000" y="355600"/>
                </a:cubicBezTo>
                <a:cubicBezTo>
                  <a:pt x="609600" y="433917"/>
                  <a:pt x="304800" y="451908"/>
                  <a:pt x="0" y="469900"/>
                </a:cubicBezTo>
              </a:path>
            </a:pathLst>
          </a:custGeom>
          <a:noFill/>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Connector 65"/>
          <p:cNvCxnSpPr/>
          <p:nvPr/>
        </p:nvCxnSpPr>
        <p:spPr>
          <a:xfrm>
            <a:off x="5315133" y="532765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5315133" y="533400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9" name="Freeform 88"/>
          <p:cNvSpPr/>
          <p:nvPr/>
        </p:nvSpPr>
        <p:spPr>
          <a:xfrm>
            <a:off x="3155950" y="5289550"/>
            <a:ext cx="349250" cy="196850"/>
          </a:xfrm>
          <a:custGeom>
            <a:avLst/>
            <a:gdLst>
              <a:gd name="connsiteX0" fmla="*/ 0 w 567267"/>
              <a:gd name="connsiteY0" fmla="*/ 21167 h 351367"/>
              <a:gd name="connsiteX1" fmla="*/ 114300 w 567267"/>
              <a:gd name="connsiteY1" fmla="*/ 46567 h 351367"/>
              <a:gd name="connsiteX2" fmla="*/ 364067 w 567267"/>
              <a:gd name="connsiteY2" fmla="*/ 300567 h 351367"/>
              <a:gd name="connsiteX3" fmla="*/ 567267 w 567267"/>
              <a:gd name="connsiteY3" fmla="*/ 351367 h 351367"/>
            </a:gdLst>
            <a:ahLst/>
            <a:cxnLst>
              <a:cxn ang="0">
                <a:pos x="connsiteX0" y="connsiteY0"/>
              </a:cxn>
              <a:cxn ang="0">
                <a:pos x="connsiteX1" y="connsiteY1"/>
              </a:cxn>
              <a:cxn ang="0">
                <a:pos x="connsiteX2" y="connsiteY2"/>
              </a:cxn>
              <a:cxn ang="0">
                <a:pos x="connsiteX3" y="connsiteY3"/>
              </a:cxn>
            </a:cxnLst>
            <a:rect l="l" t="t" r="r" b="b"/>
            <a:pathLst>
              <a:path w="567267" h="351367">
                <a:moveTo>
                  <a:pt x="0" y="21167"/>
                </a:moveTo>
                <a:cubicBezTo>
                  <a:pt x="26811" y="10583"/>
                  <a:pt x="53622" y="0"/>
                  <a:pt x="114300" y="46567"/>
                </a:cubicBezTo>
                <a:cubicBezTo>
                  <a:pt x="174978" y="93134"/>
                  <a:pt x="288573" y="249767"/>
                  <a:pt x="364067" y="300567"/>
                </a:cubicBezTo>
                <a:cubicBezTo>
                  <a:pt x="439561" y="351367"/>
                  <a:pt x="567267" y="351367"/>
                  <a:pt x="567267" y="351367"/>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8" name="Straight Arrow Connector 97"/>
          <p:cNvCxnSpPr/>
          <p:nvPr/>
        </p:nvCxnSpPr>
        <p:spPr>
          <a:xfrm rot="5400000" flipH="1" flipV="1">
            <a:off x="4187824" y="5337176"/>
            <a:ext cx="615952"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Freeform 57"/>
          <p:cNvSpPr/>
          <p:nvPr/>
        </p:nvSpPr>
        <p:spPr>
          <a:xfrm>
            <a:off x="5562600" y="5265738"/>
            <a:ext cx="452967" cy="252412"/>
          </a:xfrm>
          <a:custGeom>
            <a:avLst/>
            <a:gdLst>
              <a:gd name="connsiteX0" fmla="*/ 431800 w 452967"/>
              <a:gd name="connsiteY0" fmla="*/ 0 h 120650"/>
              <a:gd name="connsiteX1" fmla="*/ 381000 w 452967"/>
              <a:gd name="connsiteY1" fmla="*/ 101600 h 120650"/>
              <a:gd name="connsiteX2" fmla="*/ 0 w 452967"/>
              <a:gd name="connsiteY2" fmla="*/ 114300 h 120650"/>
            </a:gdLst>
            <a:ahLst/>
            <a:cxnLst>
              <a:cxn ang="0">
                <a:pos x="connsiteX0" y="connsiteY0"/>
              </a:cxn>
              <a:cxn ang="0">
                <a:pos x="connsiteX1" y="connsiteY1"/>
              </a:cxn>
              <a:cxn ang="0">
                <a:pos x="connsiteX2" y="connsiteY2"/>
              </a:cxn>
            </a:cxnLst>
            <a:rect l="l" t="t" r="r" b="b"/>
            <a:pathLst>
              <a:path w="452967" h="120650">
                <a:moveTo>
                  <a:pt x="431800" y="0"/>
                </a:moveTo>
                <a:cubicBezTo>
                  <a:pt x="442383" y="41275"/>
                  <a:pt x="452967" y="82550"/>
                  <a:pt x="381000" y="101600"/>
                </a:cubicBezTo>
                <a:cubicBezTo>
                  <a:pt x="309033" y="120650"/>
                  <a:pt x="154516" y="117475"/>
                  <a:pt x="0" y="1143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6" name="Straight Arrow Connector 55"/>
          <p:cNvCxnSpPr/>
          <p:nvPr/>
        </p:nvCxnSpPr>
        <p:spPr>
          <a:xfrm>
            <a:off x="6275511" y="1064462"/>
            <a:ext cx="591925" cy="15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7325898" y="891074"/>
            <a:ext cx="910366" cy="64905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p:nvPr/>
        </p:nvCxnSpPr>
        <p:spPr>
          <a:xfrm>
            <a:off x="6172200" y="1187036"/>
            <a:ext cx="906835" cy="154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7325898" y="2523971"/>
            <a:ext cx="910366" cy="64905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6789365" y="2819933"/>
            <a:ext cx="906835" cy="154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7325898" y="4156868"/>
            <a:ext cx="910366" cy="64905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7310781" y="4451288"/>
            <a:ext cx="906835" cy="154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4773272" y="2771922"/>
            <a:ext cx="5111460" cy="1588"/>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7958419" y="5075518"/>
            <a:ext cx="540775"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7328208" y="5135033"/>
            <a:ext cx="889408" cy="1588"/>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2" name="Freeform 111"/>
          <p:cNvSpPr/>
          <p:nvPr/>
        </p:nvSpPr>
        <p:spPr>
          <a:xfrm>
            <a:off x="8286750" y="3657600"/>
            <a:ext cx="552450" cy="1843617"/>
          </a:xfrm>
          <a:custGeom>
            <a:avLst/>
            <a:gdLst>
              <a:gd name="connsiteX0" fmla="*/ 0 w 552450"/>
              <a:gd name="connsiteY0" fmla="*/ 16933 h 1631950"/>
              <a:gd name="connsiteX1" fmla="*/ 304800 w 552450"/>
              <a:gd name="connsiteY1" fmla="*/ 16933 h 1631950"/>
              <a:gd name="connsiteX2" fmla="*/ 431800 w 552450"/>
              <a:gd name="connsiteY2" fmla="*/ 118533 h 1631950"/>
              <a:gd name="connsiteX3" fmla="*/ 533400 w 552450"/>
              <a:gd name="connsiteY3" fmla="*/ 334433 h 1631950"/>
              <a:gd name="connsiteX4" fmla="*/ 546100 w 552450"/>
              <a:gd name="connsiteY4" fmla="*/ 563033 h 1631950"/>
              <a:gd name="connsiteX5" fmla="*/ 533400 w 552450"/>
              <a:gd name="connsiteY5" fmla="*/ 1159933 h 1631950"/>
              <a:gd name="connsiteX6" fmla="*/ 520700 w 552450"/>
              <a:gd name="connsiteY6" fmla="*/ 1464733 h 1631950"/>
              <a:gd name="connsiteX7" fmla="*/ 431800 w 552450"/>
              <a:gd name="connsiteY7" fmla="*/ 1604433 h 1631950"/>
              <a:gd name="connsiteX8" fmla="*/ 254000 w 552450"/>
              <a:gd name="connsiteY8" fmla="*/ 1629833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1631950">
                <a:moveTo>
                  <a:pt x="0" y="16933"/>
                </a:moveTo>
                <a:cubicBezTo>
                  <a:pt x="116416" y="8466"/>
                  <a:pt x="232833" y="0"/>
                  <a:pt x="304800" y="16933"/>
                </a:cubicBezTo>
                <a:cubicBezTo>
                  <a:pt x="376767" y="33866"/>
                  <a:pt x="393700" y="65616"/>
                  <a:pt x="431800" y="118533"/>
                </a:cubicBezTo>
                <a:cubicBezTo>
                  <a:pt x="469900" y="171450"/>
                  <a:pt x="514350" y="260350"/>
                  <a:pt x="533400" y="334433"/>
                </a:cubicBezTo>
                <a:cubicBezTo>
                  <a:pt x="552450" y="408516"/>
                  <a:pt x="546100" y="425450"/>
                  <a:pt x="546100" y="563033"/>
                </a:cubicBezTo>
                <a:cubicBezTo>
                  <a:pt x="546100" y="700616"/>
                  <a:pt x="537633" y="1009650"/>
                  <a:pt x="533400" y="1159933"/>
                </a:cubicBezTo>
                <a:cubicBezTo>
                  <a:pt x="529167" y="1310216"/>
                  <a:pt x="537633" y="1390650"/>
                  <a:pt x="520700" y="1464733"/>
                </a:cubicBezTo>
                <a:cubicBezTo>
                  <a:pt x="503767" y="1538816"/>
                  <a:pt x="476250" y="1576916"/>
                  <a:pt x="431800" y="1604433"/>
                </a:cubicBezTo>
                <a:cubicBezTo>
                  <a:pt x="387350" y="1631950"/>
                  <a:pt x="254000" y="1629833"/>
                  <a:pt x="254000" y="1629833"/>
                </a:cubicBezTo>
              </a:path>
            </a:pathLst>
          </a:custGeom>
          <a:noFill/>
          <a:ln w="9525" cap="flat" cmpd="sng" algn="ctr">
            <a:solidFill>
              <a:srgbClr val="00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3" name="Object 2"/>
          <p:cNvGraphicFramePr>
            <a:graphicFrameLocks noChangeAspect="1"/>
          </p:cNvGraphicFramePr>
          <p:nvPr>
            <p:extLst>
              <p:ext uri="{D42A27DB-BD31-4B8C-83A1-F6EECF244321}">
                <p14:modId xmlns:p14="http://schemas.microsoft.com/office/powerpoint/2010/main" val="2510700008"/>
              </p:ext>
            </p:extLst>
          </p:nvPr>
        </p:nvGraphicFramePr>
        <p:xfrm>
          <a:off x="1148425" y="2819933"/>
          <a:ext cx="4033175" cy="685267"/>
        </p:xfrm>
        <a:graphic>
          <a:graphicData uri="http://schemas.openxmlformats.org/presentationml/2006/ole">
            <mc:AlternateContent xmlns:mc="http://schemas.openxmlformats.org/markup-compatibility/2006">
              <mc:Choice xmlns:v="urn:schemas-microsoft-com:vml" Requires="v">
                <p:oleObj spid="_x0000_s67083" name="Equation" r:id="rId3" imgW="2984500" imgH="508000" progId="Equation.DSMT4">
                  <p:embed/>
                </p:oleObj>
              </mc:Choice>
              <mc:Fallback>
                <p:oleObj name="Equation" r:id="rId3" imgW="2984500" imgH="508000" progId="Equation.DSMT4">
                  <p:embed/>
                  <p:pic>
                    <p:nvPicPr>
                      <p:cNvPr id="0" name="Picture 43"/>
                      <p:cNvPicPr>
                        <a:picLocks noChangeAspect="1" noChangeArrowheads="1"/>
                      </p:cNvPicPr>
                      <p:nvPr/>
                    </p:nvPicPr>
                    <p:blipFill>
                      <a:blip r:embed="rId4"/>
                      <a:srcRect/>
                      <a:stretch>
                        <a:fillRect/>
                      </a:stretch>
                    </p:blipFill>
                    <p:spPr bwMode="auto">
                      <a:xfrm>
                        <a:off x="1148425" y="2819933"/>
                        <a:ext cx="4033175" cy="685267"/>
                      </a:xfrm>
                      <a:prstGeom prst="rect">
                        <a:avLst/>
                      </a:prstGeom>
                      <a:noFill/>
                      <a:ln>
                        <a:noFill/>
                      </a:ln>
                    </p:spPr>
                  </p:pic>
                </p:oleObj>
              </mc:Fallback>
            </mc:AlternateContent>
          </a:graphicData>
        </a:graphic>
      </p:graphicFrame>
      <p:graphicFrame>
        <p:nvGraphicFramePr>
          <p:cNvPr id="44" name="Object 2"/>
          <p:cNvGraphicFramePr>
            <a:graphicFrameLocks noChangeAspect="1"/>
          </p:cNvGraphicFramePr>
          <p:nvPr>
            <p:extLst>
              <p:ext uri="{D42A27DB-BD31-4B8C-83A1-F6EECF244321}">
                <p14:modId xmlns:p14="http://schemas.microsoft.com/office/powerpoint/2010/main" val="953976807"/>
              </p:ext>
            </p:extLst>
          </p:nvPr>
        </p:nvGraphicFramePr>
        <p:xfrm>
          <a:off x="3886200" y="5595505"/>
          <a:ext cx="1376363" cy="500495"/>
        </p:xfrm>
        <a:graphic>
          <a:graphicData uri="http://schemas.openxmlformats.org/presentationml/2006/ole">
            <mc:AlternateContent xmlns:mc="http://schemas.openxmlformats.org/markup-compatibility/2006">
              <mc:Choice xmlns:v="urn:schemas-microsoft-com:vml" Requires="v">
                <p:oleObj spid="_x0000_s67084" name="Equation" r:id="rId5" imgW="977900" imgH="355600" progId="Equation.DSMT4">
                  <p:embed/>
                </p:oleObj>
              </mc:Choice>
              <mc:Fallback>
                <p:oleObj name="Equation" r:id="rId5" imgW="977900" imgH="355600" progId="Equation.DSMT4">
                  <p:embed/>
                  <p:pic>
                    <p:nvPicPr>
                      <p:cNvPr id="0" name="Picture 44"/>
                      <p:cNvPicPr>
                        <a:picLocks noChangeAspect="1" noChangeArrowheads="1"/>
                      </p:cNvPicPr>
                      <p:nvPr/>
                    </p:nvPicPr>
                    <p:blipFill>
                      <a:blip r:embed="rId6"/>
                      <a:srcRect/>
                      <a:stretch>
                        <a:fillRect/>
                      </a:stretch>
                    </p:blipFill>
                    <p:spPr bwMode="auto">
                      <a:xfrm>
                        <a:off x="3886200" y="5595505"/>
                        <a:ext cx="1376363" cy="50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5" name="Straight Arrow Connector 44"/>
          <p:cNvCxnSpPr/>
          <p:nvPr/>
        </p:nvCxnSpPr>
        <p:spPr>
          <a:xfrm>
            <a:off x="6275511" y="1064462"/>
            <a:ext cx="591925" cy="15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6" name="Object 2"/>
          <p:cNvGraphicFramePr>
            <a:graphicFrameLocks noChangeAspect="1"/>
          </p:cNvGraphicFramePr>
          <p:nvPr>
            <p:extLst>
              <p:ext uri="{D42A27DB-BD31-4B8C-83A1-F6EECF244321}">
                <p14:modId xmlns:p14="http://schemas.microsoft.com/office/powerpoint/2010/main" val="2702834664"/>
              </p:ext>
            </p:extLst>
          </p:nvPr>
        </p:nvGraphicFramePr>
        <p:xfrm>
          <a:off x="6655257" y="1183085"/>
          <a:ext cx="455800" cy="303866"/>
        </p:xfrm>
        <a:graphic>
          <a:graphicData uri="http://schemas.openxmlformats.org/presentationml/2006/ole">
            <mc:AlternateContent xmlns:mc="http://schemas.openxmlformats.org/markup-compatibility/2006">
              <mc:Choice xmlns:v="urn:schemas-microsoft-com:vml" Requires="v">
                <p:oleObj spid="_x0000_s67085" name="Equation" r:id="rId7" imgW="304800" imgH="203200" progId="Equation.DSMT4">
                  <p:embed/>
                </p:oleObj>
              </mc:Choice>
              <mc:Fallback>
                <p:oleObj name="Equation" r:id="rId7" imgW="304800" imgH="203200" progId="Equation.DSMT4">
                  <p:embed/>
                  <p:pic>
                    <p:nvPicPr>
                      <p:cNvPr id="0" name="Picture 45"/>
                      <p:cNvPicPr>
                        <a:picLocks noChangeAspect="1" noChangeArrowheads="1"/>
                      </p:cNvPicPr>
                      <p:nvPr/>
                    </p:nvPicPr>
                    <p:blipFill>
                      <a:blip r:embed="rId8"/>
                      <a:srcRect/>
                      <a:stretch>
                        <a:fillRect/>
                      </a:stretch>
                    </p:blipFill>
                    <p:spPr bwMode="auto">
                      <a:xfrm>
                        <a:off x="6655257" y="1183085"/>
                        <a:ext cx="455800" cy="30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 name="Object 2"/>
          <p:cNvGraphicFramePr>
            <a:graphicFrameLocks noChangeAspect="1"/>
          </p:cNvGraphicFramePr>
          <p:nvPr>
            <p:extLst>
              <p:ext uri="{D42A27DB-BD31-4B8C-83A1-F6EECF244321}">
                <p14:modId xmlns:p14="http://schemas.microsoft.com/office/powerpoint/2010/main" val="2491195376"/>
              </p:ext>
            </p:extLst>
          </p:nvPr>
        </p:nvGraphicFramePr>
        <p:xfrm>
          <a:off x="5733686" y="3322564"/>
          <a:ext cx="2648314" cy="636662"/>
        </p:xfrm>
        <a:graphic>
          <a:graphicData uri="http://schemas.openxmlformats.org/presentationml/2006/ole">
            <mc:AlternateContent xmlns:mc="http://schemas.openxmlformats.org/markup-compatibility/2006">
              <mc:Choice xmlns:v="urn:schemas-microsoft-com:vml" Requires="v">
                <p:oleObj spid="_x0000_s67086" name="Equation" r:id="rId9" imgW="2120900" imgH="508000" progId="Equation.DSMT4">
                  <p:embed/>
                </p:oleObj>
              </mc:Choice>
              <mc:Fallback>
                <p:oleObj name="Equation" r:id="rId9" imgW="2120900" imgH="508000" progId="Equation.DSMT4">
                  <p:embed/>
                  <p:pic>
                    <p:nvPicPr>
                      <p:cNvPr id="0" name="Picture 46"/>
                      <p:cNvPicPr>
                        <a:picLocks noChangeAspect="1" noChangeArrowheads="1"/>
                      </p:cNvPicPr>
                      <p:nvPr/>
                    </p:nvPicPr>
                    <p:blipFill>
                      <a:blip r:embed="rId10"/>
                      <a:srcRect/>
                      <a:stretch>
                        <a:fillRect/>
                      </a:stretch>
                    </p:blipFill>
                    <p:spPr bwMode="auto">
                      <a:xfrm>
                        <a:off x="5733686" y="3322564"/>
                        <a:ext cx="2648314" cy="636662"/>
                      </a:xfrm>
                      <a:prstGeom prst="rect">
                        <a:avLst/>
                      </a:prstGeom>
                      <a:noFill/>
                      <a:ln>
                        <a:noFill/>
                      </a:ln>
                    </p:spPr>
                  </p:pic>
                </p:oleObj>
              </mc:Fallback>
            </mc:AlternateContent>
          </a:graphicData>
        </a:graphic>
      </p:graphicFrame>
      <p:graphicFrame>
        <p:nvGraphicFramePr>
          <p:cNvPr id="48" name="Object 65"/>
          <p:cNvGraphicFramePr>
            <a:graphicFrameLocks noChangeAspect="1"/>
          </p:cNvGraphicFramePr>
          <p:nvPr>
            <p:extLst>
              <p:ext uri="{D42A27DB-BD31-4B8C-83A1-F6EECF244321}">
                <p14:modId xmlns:p14="http://schemas.microsoft.com/office/powerpoint/2010/main" val="1156794577"/>
              </p:ext>
            </p:extLst>
          </p:nvPr>
        </p:nvGraphicFramePr>
        <p:xfrm>
          <a:off x="7038975" y="5326063"/>
          <a:ext cx="552450" cy="236537"/>
        </p:xfrm>
        <a:graphic>
          <a:graphicData uri="http://schemas.openxmlformats.org/presentationml/2006/ole">
            <mc:AlternateContent xmlns:mc="http://schemas.openxmlformats.org/markup-compatibility/2006">
              <mc:Choice xmlns:v="urn:schemas-microsoft-com:vml" Requires="v">
                <p:oleObj spid="_x0000_s67087" name="Equation" r:id="rId11" imgW="355600" imgH="152400" progId="Equation.DSMT4">
                  <p:embed/>
                </p:oleObj>
              </mc:Choice>
              <mc:Fallback>
                <p:oleObj name="Equation" r:id="rId11" imgW="355600" imgH="152400" progId="Equation.DSMT4">
                  <p:embed/>
                  <p:pic>
                    <p:nvPicPr>
                      <p:cNvPr id="0" name="Picture 47"/>
                      <p:cNvPicPr>
                        <a:picLocks noChangeAspect="1" noChangeArrowheads="1"/>
                      </p:cNvPicPr>
                      <p:nvPr/>
                    </p:nvPicPr>
                    <p:blipFill>
                      <a:blip r:embed="rId12"/>
                      <a:srcRect/>
                      <a:stretch>
                        <a:fillRect/>
                      </a:stretch>
                    </p:blipFill>
                    <p:spPr bwMode="auto">
                      <a:xfrm>
                        <a:off x="7038975" y="5326063"/>
                        <a:ext cx="552450"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9" name="Object 66"/>
          <p:cNvGraphicFramePr>
            <a:graphicFrameLocks noChangeAspect="1"/>
          </p:cNvGraphicFramePr>
          <p:nvPr>
            <p:extLst>
              <p:ext uri="{D42A27DB-BD31-4B8C-83A1-F6EECF244321}">
                <p14:modId xmlns:p14="http://schemas.microsoft.com/office/powerpoint/2010/main" val="4012035992"/>
              </p:ext>
            </p:extLst>
          </p:nvPr>
        </p:nvGraphicFramePr>
        <p:xfrm>
          <a:off x="6041653" y="788237"/>
          <a:ext cx="747712" cy="276225"/>
        </p:xfrm>
        <a:graphic>
          <a:graphicData uri="http://schemas.openxmlformats.org/presentationml/2006/ole">
            <mc:AlternateContent xmlns:mc="http://schemas.openxmlformats.org/markup-compatibility/2006">
              <mc:Choice xmlns:v="urn:schemas-microsoft-com:vml" Requires="v">
                <p:oleObj spid="_x0000_s67088" name="Equation" r:id="rId13" imgW="546100" imgH="203200" progId="Equation.DSMT4">
                  <p:embed/>
                </p:oleObj>
              </mc:Choice>
              <mc:Fallback>
                <p:oleObj name="Equation" r:id="rId13" imgW="546100" imgH="203200" progId="Equation.DSMT4">
                  <p:embed/>
                  <p:pic>
                    <p:nvPicPr>
                      <p:cNvPr id="0" name="Picture 48"/>
                      <p:cNvPicPr>
                        <a:picLocks noChangeAspect="1" noChangeArrowheads="1"/>
                      </p:cNvPicPr>
                      <p:nvPr/>
                    </p:nvPicPr>
                    <p:blipFill>
                      <a:blip r:embed="rId14"/>
                      <a:srcRect/>
                      <a:stretch>
                        <a:fillRect/>
                      </a:stretch>
                    </p:blipFill>
                    <p:spPr bwMode="auto">
                      <a:xfrm>
                        <a:off x="6041653" y="788237"/>
                        <a:ext cx="747712"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 name="Object 65"/>
          <p:cNvGraphicFramePr>
            <a:graphicFrameLocks noChangeAspect="1"/>
          </p:cNvGraphicFramePr>
          <p:nvPr>
            <p:extLst>
              <p:ext uri="{D42A27DB-BD31-4B8C-83A1-F6EECF244321}">
                <p14:modId xmlns:p14="http://schemas.microsoft.com/office/powerpoint/2010/main" val="4091007369"/>
              </p:ext>
            </p:extLst>
          </p:nvPr>
        </p:nvGraphicFramePr>
        <p:xfrm>
          <a:off x="5526513" y="5029200"/>
          <a:ext cx="1331912" cy="236538"/>
        </p:xfrm>
        <a:graphic>
          <a:graphicData uri="http://schemas.openxmlformats.org/presentationml/2006/ole">
            <mc:AlternateContent xmlns:mc="http://schemas.openxmlformats.org/markup-compatibility/2006">
              <mc:Choice xmlns:v="urn:schemas-microsoft-com:vml" Requires="v">
                <p:oleObj spid="_x0000_s67089" name="Equation" r:id="rId15" imgW="927100" imgH="165100" progId="Equation.DSMT4">
                  <p:embed/>
                </p:oleObj>
              </mc:Choice>
              <mc:Fallback>
                <p:oleObj name="Equation" r:id="rId15" imgW="927100" imgH="165100" progId="Equation.DSMT4">
                  <p:embed/>
                  <p:pic>
                    <p:nvPicPr>
                      <p:cNvPr id="0" name="Picture 49"/>
                      <p:cNvPicPr>
                        <a:picLocks noChangeAspect="1" noChangeArrowheads="1"/>
                      </p:cNvPicPr>
                      <p:nvPr/>
                    </p:nvPicPr>
                    <p:blipFill>
                      <a:blip r:embed="rId16"/>
                      <a:srcRect/>
                      <a:stretch>
                        <a:fillRect/>
                      </a:stretch>
                    </p:blipFill>
                    <p:spPr bwMode="auto">
                      <a:xfrm>
                        <a:off x="5526513" y="5029200"/>
                        <a:ext cx="1331912" cy="23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 name="Object 65"/>
          <p:cNvGraphicFramePr>
            <a:graphicFrameLocks noChangeAspect="1"/>
          </p:cNvGraphicFramePr>
          <p:nvPr>
            <p:extLst>
              <p:ext uri="{D42A27DB-BD31-4B8C-83A1-F6EECF244321}">
                <p14:modId xmlns:p14="http://schemas.microsoft.com/office/powerpoint/2010/main" val="2942784467"/>
              </p:ext>
            </p:extLst>
          </p:nvPr>
        </p:nvGraphicFramePr>
        <p:xfrm>
          <a:off x="1717675" y="5105400"/>
          <a:ext cx="1406525" cy="236537"/>
        </p:xfrm>
        <a:graphic>
          <a:graphicData uri="http://schemas.openxmlformats.org/presentationml/2006/ole">
            <mc:AlternateContent xmlns:mc="http://schemas.openxmlformats.org/markup-compatibility/2006">
              <mc:Choice xmlns:v="urn:schemas-microsoft-com:vml" Requires="v">
                <p:oleObj spid="_x0000_s67090" name="Equation" r:id="rId17" imgW="977900" imgH="165100" progId="Equation.DSMT4">
                  <p:embed/>
                </p:oleObj>
              </mc:Choice>
              <mc:Fallback>
                <p:oleObj name="Equation" r:id="rId17" imgW="977900" imgH="165100" progId="Equation.DSMT4">
                  <p:embed/>
                  <p:pic>
                    <p:nvPicPr>
                      <p:cNvPr id="0" name="Picture 50"/>
                      <p:cNvPicPr>
                        <a:picLocks noChangeAspect="1" noChangeArrowheads="1"/>
                      </p:cNvPicPr>
                      <p:nvPr/>
                    </p:nvPicPr>
                    <p:blipFill>
                      <a:blip r:embed="rId18"/>
                      <a:srcRect/>
                      <a:stretch>
                        <a:fillRect/>
                      </a:stretch>
                    </p:blipFill>
                    <p:spPr bwMode="auto">
                      <a:xfrm>
                        <a:off x="1717675" y="5105400"/>
                        <a:ext cx="1406525"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2" name="Object 65"/>
          <p:cNvGraphicFramePr>
            <a:graphicFrameLocks noChangeAspect="1"/>
          </p:cNvGraphicFramePr>
          <p:nvPr>
            <p:extLst>
              <p:ext uri="{D42A27DB-BD31-4B8C-83A1-F6EECF244321}">
                <p14:modId xmlns:p14="http://schemas.microsoft.com/office/powerpoint/2010/main" val="1635887078"/>
              </p:ext>
            </p:extLst>
          </p:nvPr>
        </p:nvGraphicFramePr>
        <p:xfrm>
          <a:off x="5430472" y="6350000"/>
          <a:ext cx="196850" cy="255587"/>
        </p:xfrm>
        <a:graphic>
          <a:graphicData uri="http://schemas.openxmlformats.org/presentationml/2006/ole">
            <mc:AlternateContent xmlns:mc="http://schemas.openxmlformats.org/markup-compatibility/2006">
              <mc:Choice xmlns:v="urn:schemas-microsoft-com:vml" Requires="v">
                <p:oleObj spid="_x0000_s67091" name="Equation" r:id="rId19" imgW="127000" imgH="165100" progId="Equation.DSMT4">
                  <p:embed/>
                </p:oleObj>
              </mc:Choice>
              <mc:Fallback>
                <p:oleObj name="Equation" r:id="rId19" imgW="127000" imgH="165100" progId="Equation.DSMT4">
                  <p:embed/>
                  <p:pic>
                    <p:nvPicPr>
                      <p:cNvPr id="0" name="Picture 51"/>
                      <p:cNvPicPr>
                        <a:picLocks noChangeAspect="1" noChangeArrowheads="1"/>
                      </p:cNvPicPr>
                      <p:nvPr/>
                    </p:nvPicPr>
                    <p:blipFill>
                      <a:blip r:embed="rId20"/>
                      <a:srcRect/>
                      <a:stretch>
                        <a:fillRect/>
                      </a:stretch>
                    </p:blipFill>
                    <p:spPr bwMode="auto">
                      <a:xfrm>
                        <a:off x="5430472" y="6350000"/>
                        <a:ext cx="19685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3" name="Object 65"/>
          <p:cNvGraphicFramePr>
            <a:graphicFrameLocks noChangeAspect="1"/>
          </p:cNvGraphicFramePr>
          <p:nvPr>
            <p:extLst>
              <p:ext uri="{D42A27DB-BD31-4B8C-83A1-F6EECF244321}">
                <p14:modId xmlns:p14="http://schemas.microsoft.com/office/powerpoint/2010/main" val="4053093432"/>
              </p:ext>
            </p:extLst>
          </p:nvPr>
        </p:nvGraphicFramePr>
        <p:xfrm>
          <a:off x="3286125" y="6477000"/>
          <a:ext cx="550863" cy="236538"/>
        </p:xfrm>
        <a:graphic>
          <a:graphicData uri="http://schemas.openxmlformats.org/presentationml/2006/ole">
            <mc:AlternateContent xmlns:mc="http://schemas.openxmlformats.org/markup-compatibility/2006">
              <mc:Choice xmlns:v="urn:schemas-microsoft-com:vml" Requires="v">
                <p:oleObj spid="_x0000_s67092" name="Equation" r:id="rId21" imgW="355600" imgH="152400" progId="Equation.DSMT4">
                  <p:embed/>
                </p:oleObj>
              </mc:Choice>
              <mc:Fallback>
                <p:oleObj name="Equation" r:id="rId21" imgW="355600" imgH="152400" progId="Equation.DSMT4">
                  <p:embed/>
                  <p:pic>
                    <p:nvPicPr>
                      <p:cNvPr id="0" name="Picture 52"/>
                      <p:cNvPicPr>
                        <a:picLocks noChangeAspect="1" noChangeArrowheads="1"/>
                      </p:cNvPicPr>
                      <p:nvPr/>
                    </p:nvPicPr>
                    <p:blipFill>
                      <a:blip r:embed="rId22"/>
                      <a:srcRect/>
                      <a:stretch>
                        <a:fillRect/>
                      </a:stretch>
                    </p:blipFill>
                    <p:spPr bwMode="auto">
                      <a:xfrm>
                        <a:off x="3286125" y="6477000"/>
                        <a:ext cx="550863" cy="23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4" name="Object 65"/>
          <p:cNvGraphicFramePr>
            <a:graphicFrameLocks noChangeAspect="1"/>
          </p:cNvGraphicFramePr>
          <p:nvPr>
            <p:extLst>
              <p:ext uri="{D42A27DB-BD31-4B8C-83A1-F6EECF244321}">
                <p14:modId xmlns:p14="http://schemas.microsoft.com/office/powerpoint/2010/main" val="2231356238"/>
              </p:ext>
            </p:extLst>
          </p:nvPr>
        </p:nvGraphicFramePr>
        <p:xfrm>
          <a:off x="1371600" y="6348413"/>
          <a:ext cx="334962" cy="255587"/>
        </p:xfrm>
        <a:graphic>
          <a:graphicData uri="http://schemas.openxmlformats.org/presentationml/2006/ole">
            <mc:AlternateContent xmlns:mc="http://schemas.openxmlformats.org/markup-compatibility/2006">
              <mc:Choice xmlns:v="urn:schemas-microsoft-com:vml" Requires="v">
                <p:oleObj spid="_x0000_s67093" name="Equation" r:id="rId23" imgW="215900" imgH="165100" progId="Equation.DSMT4">
                  <p:embed/>
                </p:oleObj>
              </mc:Choice>
              <mc:Fallback>
                <p:oleObj name="Equation" r:id="rId23" imgW="215900" imgH="165100" progId="Equation.DSMT4">
                  <p:embed/>
                  <p:pic>
                    <p:nvPicPr>
                      <p:cNvPr id="0" name="Picture 53"/>
                      <p:cNvPicPr>
                        <a:picLocks noChangeAspect="1" noChangeArrowheads="1"/>
                      </p:cNvPicPr>
                      <p:nvPr/>
                    </p:nvPicPr>
                    <p:blipFill>
                      <a:blip r:embed="rId24"/>
                      <a:srcRect/>
                      <a:stretch>
                        <a:fillRect/>
                      </a:stretch>
                    </p:blipFill>
                    <p:spPr bwMode="auto">
                      <a:xfrm>
                        <a:off x="1371600" y="6348413"/>
                        <a:ext cx="334962"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5" name="Object 65"/>
          <p:cNvGraphicFramePr>
            <a:graphicFrameLocks noChangeAspect="1"/>
          </p:cNvGraphicFramePr>
          <p:nvPr>
            <p:extLst>
              <p:ext uri="{D42A27DB-BD31-4B8C-83A1-F6EECF244321}">
                <p14:modId xmlns:p14="http://schemas.microsoft.com/office/powerpoint/2010/main" val="338508885"/>
              </p:ext>
            </p:extLst>
          </p:nvPr>
        </p:nvGraphicFramePr>
        <p:xfrm>
          <a:off x="8610599" y="6248400"/>
          <a:ext cx="174625" cy="174625"/>
        </p:xfrm>
        <a:graphic>
          <a:graphicData uri="http://schemas.openxmlformats.org/presentationml/2006/ole">
            <mc:AlternateContent xmlns:mc="http://schemas.openxmlformats.org/markup-compatibility/2006">
              <mc:Choice xmlns:v="urn:schemas-microsoft-com:vml" Requires="v">
                <p:oleObj spid="_x0000_s67094" name="Equation" r:id="rId25" imgW="127000" imgH="127000" progId="Equation.DSMT4">
                  <p:embed/>
                </p:oleObj>
              </mc:Choice>
              <mc:Fallback>
                <p:oleObj name="Equation" r:id="rId25" imgW="127000" imgH="127000" progId="Equation.DSMT4">
                  <p:embed/>
                  <p:pic>
                    <p:nvPicPr>
                      <p:cNvPr id="0" name="Picture 54"/>
                      <p:cNvPicPr>
                        <a:picLocks noChangeAspect="1" noChangeArrowheads="1"/>
                      </p:cNvPicPr>
                      <p:nvPr/>
                    </p:nvPicPr>
                    <p:blipFill>
                      <a:blip r:embed="rId26"/>
                      <a:srcRect/>
                      <a:stretch>
                        <a:fillRect/>
                      </a:stretch>
                    </p:blipFill>
                    <p:spPr bwMode="auto">
                      <a:xfrm>
                        <a:off x="8610599" y="6248400"/>
                        <a:ext cx="174625" cy="1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 name="Object 65"/>
          <p:cNvGraphicFramePr>
            <a:graphicFrameLocks noChangeAspect="1"/>
          </p:cNvGraphicFramePr>
          <p:nvPr>
            <p:extLst>
              <p:ext uri="{D42A27DB-BD31-4B8C-83A1-F6EECF244321}">
                <p14:modId xmlns:p14="http://schemas.microsoft.com/office/powerpoint/2010/main" val="3983051316"/>
              </p:ext>
            </p:extLst>
          </p:nvPr>
        </p:nvGraphicFramePr>
        <p:xfrm>
          <a:off x="3278187" y="1540131"/>
          <a:ext cx="227013" cy="192088"/>
        </p:xfrm>
        <a:graphic>
          <a:graphicData uri="http://schemas.openxmlformats.org/presentationml/2006/ole">
            <mc:AlternateContent xmlns:mc="http://schemas.openxmlformats.org/markup-compatibility/2006">
              <mc:Choice xmlns:v="urn:schemas-microsoft-com:vml" Requires="v">
                <p:oleObj spid="_x0000_s67095" name="Equation" r:id="rId27" imgW="165100" imgH="139700" progId="Equation.DSMT4">
                  <p:embed/>
                </p:oleObj>
              </mc:Choice>
              <mc:Fallback>
                <p:oleObj name="Equation" r:id="rId27" imgW="165100" imgH="139700" progId="Equation.DSMT4">
                  <p:embed/>
                  <p:pic>
                    <p:nvPicPr>
                      <p:cNvPr id="0" name="Picture 55"/>
                      <p:cNvPicPr>
                        <a:picLocks noChangeAspect="1" noChangeArrowheads="1"/>
                      </p:cNvPicPr>
                      <p:nvPr/>
                    </p:nvPicPr>
                    <p:blipFill>
                      <a:blip r:embed="rId28"/>
                      <a:srcRect/>
                      <a:stretch>
                        <a:fillRect/>
                      </a:stretch>
                    </p:blipFill>
                    <p:spPr bwMode="auto">
                      <a:xfrm>
                        <a:off x="3278187" y="1540131"/>
                        <a:ext cx="227013" cy="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0" name="Object 74"/>
          <p:cNvGraphicFramePr>
            <a:graphicFrameLocks noChangeAspect="1"/>
          </p:cNvGraphicFramePr>
          <p:nvPr>
            <p:extLst>
              <p:ext uri="{D42A27DB-BD31-4B8C-83A1-F6EECF244321}">
                <p14:modId xmlns:p14="http://schemas.microsoft.com/office/powerpoint/2010/main" val="2247521491"/>
              </p:ext>
            </p:extLst>
          </p:nvPr>
        </p:nvGraphicFramePr>
        <p:xfrm>
          <a:off x="7796211" y="1540131"/>
          <a:ext cx="989013" cy="487363"/>
        </p:xfrm>
        <a:graphic>
          <a:graphicData uri="http://schemas.openxmlformats.org/presentationml/2006/ole">
            <mc:AlternateContent xmlns:mc="http://schemas.openxmlformats.org/markup-compatibility/2006">
              <mc:Choice xmlns:v="urn:schemas-microsoft-com:vml" Requires="v">
                <p:oleObj spid="_x0000_s67096" name="Equation" r:id="rId29" imgW="723900" imgH="355600" progId="Equation.DSMT4">
                  <p:embed/>
                </p:oleObj>
              </mc:Choice>
              <mc:Fallback>
                <p:oleObj name="Equation" r:id="rId29" imgW="723900" imgH="355600" progId="Equation.DSMT4">
                  <p:embed/>
                  <p:pic>
                    <p:nvPicPr>
                      <p:cNvPr id="0" name="Picture 56"/>
                      <p:cNvPicPr>
                        <a:picLocks noChangeAspect="1" noChangeArrowheads="1"/>
                      </p:cNvPicPr>
                      <p:nvPr/>
                    </p:nvPicPr>
                    <p:blipFill>
                      <a:blip r:embed="rId30"/>
                      <a:srcRect/>
                      <a:stretch>
                        <a:fillRect/>
                      </a:stretch>
                    </p:blipFill>
                    <p:spPr bwMode="auto">
                      <a:xfrm>
                        <a:off x="7796211" y="1540131"/>
                        <a:ext cx="989013" cy="48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 name="Object 65"/>
          <p:cNvGraphicFramePr>
            <a:graphicFrameLocks noChangeAspect="1"/>
          </p:cNvGraphicFramePr>
          <p:nvPr>
            <p:extLst>
              <p:ext uri="{D42A27DB-BD31-4B8C-83A1-F6EECF244321}">
                <p14:modId xmlns:p14="http://schemas.microsoft.com/office/powerpoint/2010/main" val="3085473351"/>
              </p:ext>
            </p:extLst>
          </p:nvPr>
        </p:nvGraphicFramePr>
        <p:xfrm>
          <a:off x="7951788" y="5307013"/>
          <a:ext cx="552450" cy="255587"/>
        </p:xfrm>
        <a:graphic>
          <a:graphicData uri="http://schemas.openxmlformats.org/presentationml/2006/ole">
            <mc:AlternateContent xmlns:mc="http://schemas.openxmlformats.org/markup-compatibility/2006">
              <mc:Choice xmlns:v="urn:schemas-microsoft-com:vml" Requires="v">
                <p:oleObj spid="_x0000_s67097" name="Equation" r:id="rId31" imgW="355600" imgH="165100" progId="Equation.DSMT4">
                  <p:embed/>
                </p:oleObj>
              </mc:Choice>
              <mc:Fallback>
                <p:oleObj name="Equation" r:id="rId31" imgW="355600" imgH="165100" progId="Equation.DSMT4">
                  <p:embed/>
                  <p:pic>
                    <p:nvPicPr>
                      <p:cNvPr id="0" name="Picture 57"/>
                      <p:cNvPicPr>
                        <a:picLocks noChangeAspect="1" noChangeArrowheads="1"/>
                      </p:cNvPicPr>
                      <p:nvPr/>
                    </p:nvPicPr>
                    <p:blipFill>
                      <a:blip r:embed="rId32"/>
                      <a:srcRect/>
                      <a:stretch>
                        <a:fillRect/>
                      </a:stretch>
                    </p:blipFill>
                    <p:spPr bwMode="auto">
                      <a:xfrm>
                        <a:off x="7951788" y="5307013"/>
                        <a:ext cx="55245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173" y="152400"/>
            <a:ext cx="8454427"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space-time diagram below shows the world-lines of the </a:t>
            </a:r>
            <a:r>
              <a:rPr lang="en-US" sz="2000" i="1" dirty="0">
                <a:latin typeface="Times New Roman" panose="02020603050405020304" pitchFamily="18" charset="0"/>
                <a:cs typeface="Times New Roman" panose="02020603050405020304" pitchFamily="18" charset="0"/>
              </a:rPr>
              <a:t>front door </a:t>
            </a:r>
            <a:r>
              <a:rPr lang="en-US" sz="2000" dirty="0">
                <a:latin typeface="Times New Roman" panose="02020603050405020304" pitchFamily="18" charset="0"/>
                <a:cs typeface="Times New Roman" panose="02020603050405020304" pitchFamily="18" charset="0"/>
              </a:rPr>
              <a:t>and the </a:t>
            </a:r>
            <a:r>
              <a:rPr lang="en-US" sz="2000" i="1" dirty="0">
                <a:latin typeface="Times New Roman" panose="02020603050405020304" pitchFamily="18" charset="0"/>
                <a:cs typeface="Times New Roman" panose="02020603050405020304" pitchFamily="18" charset="0"/>
              </a:rPr>
              <a:t>rear-end of the barn </a:t>
            </a:r>
            <a:r>
              <a:rPr lang="en-US" sz="2000" dirty="0">
                <a:latin typeface="Times New Roman" panose="02020603050405020304" pitchFamily="18" charset="0"/>
                <a:cs typeface="Times New Roman" panose="02020603050405020304" pitchFamily="18" charset="0"/>
              </a:rPr>
              <a:t>(this is the way these lines would normally be presented).</a:t>
            </a:r>
          </a:p>
        </p:txBody>
      </p:sp>
      <p:cxnSp>
        <p:nvCxnSpPr>
          <p:cNvPr id="95" name="Straight Connector 94"/>
          <p:cNvCxnSpPr/>
          <p:nvPr/>
        </p:nvCxnSpPr>
        <p:spPr>
          <a:xfrm rot="5400000">
            <a:off x="311887" y="39686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2298290" y="3973102"/>
            <a:ext cx="4701408"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12.)</a:t>
            </a:r>
          </a:p>
        </p:txBody>
      </p:sp>
      <p:cxnSp>
        <p:nvCxnSpPr>
          <p:cNvPr id="68" name="Straight Connector 67"/>
          <p:cNvCxnSpPr/>
          <p:nvPr/>
        </p:nvCxnSpPr>
        <p:spPr>
          <a:xfrm rot="16200000" flipH="1">
            <a:off x="-137302" y="3748899"/>
            <a:ext cx="5608601" cy="1"/>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5" name="Freeform 74"/>
          <p:cNvSpPr/>
          <p:nvPr/>
        </p:nvSpPr>
        <p:spPr>
          <a:xfrm>
            <a:off x="2133600" y="2971800"/>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H="1">
            <a:off x="4714084" y="2971800"/>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5558" name="Object 22"/>
          <p:cNvGraphicFramePr>
            <a:graphicFrameLocks noChangeAspect="1"/>
          </p:cNvGraphicFramePr>
          <p:nvPr>
            <p:extLst>
              <p:ext uri="{D42A27DB-BD31-4B8C-83A1-F6EECF244321}">
                <p14:modId xmlns:p14="http://schemas.microsoft.com/office/powerpoint/2010/main" val="3466009844"/>
              </p:ext>
            </p:extLst>
          </p:nvPr>
        </p:nvGraphicFramePr>
        <p:xfrm>
          <a:off x="4648200" y="2300287"/>
          <a:ext cx="1203325" cy="671513"/>
        </p:xfrm>
        <a:graphic>
          <a:graphicData uri="http://schemas.openxmlformats.org/presentationml/2006/ole">
            <mc:AlternateContent xmlns:mc="http://schemas.openxmlformats.org/markup-compatibility/2006">
              <mc:Choice xmlns:v="urn:schemas-microsoft-com:vml" Requires="v">
                <p:oleObj spid="_x0000_s65783" name="Equation" r:id="rId3" imgW="838200" imgH="469900" progId="Equation.DSMT4">
                  <p:embed/>
                </p:oleObj>
              </mc:Choice>
              <mc:Fallback>
                <p:oleObj name="Equation" r:id="rId3" imgW="838200" imgH="469900" progId="Equation.DSMT4">
                  <p:embed/>
                  <p:pic>
                    <p:nvPicPr>
                      <p:cNvPr id="0" name="Picture 22"/>
                      <p:cNvPicPr>
                        <a:picLocks noChangeAspect="1" noChangeArrowheads="1"/>
                      </p:cNvPicPr>
                      <p:nvPr/>
                    </p:nvPicPr>
                    <p:blipFill>
                      <a:blip r:embed="rId4"/>
                      <a:srcRect/>
                      <a:stretch>
                        <a:fillRect/>
                      </a:stretch>
                    </p:blipFill>
                    <p:spPr bwMode="auto">
                      <a:xfrm>
                        <a:off x="4648200" y="2300287"/>
                        <a:ext cx="1203325"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60" name="Object 24"/>
          <p:cNvGraphicFramePr>
            <a:graphicFrameLocks noChangeAspect="1"/>
          </p:cNvGraphicFramePr>
          <p:nvPr>
            <p:extLst>
              <p:ext uri="{D42A27DB-BD31-4B8C-83A1-F6EECF244321}">
                <p14:modId xmlns:p14="http://schemas.microsoft.com/office/powerpoint/2010/main" val="2381819763"/>
              </p:ext>
            </p:extLst>
          </p:nvPr>
        </p:nvGraphicFramePr>
        <p:xfrm>
          <a:off x="4572000" y="6324600"/>
          <a:ext cx="196850" cy="255588"/>
        </p:xfrm>
        <a:graphic>
          <a:graphicData uri="http://schemas.openxmlformats.org/presentationml/2006/ole">
            <mc:AlternateContent xmlns:mc="http://schemas.openxmlformats.org/markup-compatibility/2006">
              <mc:Choice xmlns:v="urn:schemas-microsoft-com:vml" Requires="v">
                <p:oleObj spid="_x0000_s65784" name="Equation" r:id="rId5" imgW="127000" imgH="165100" progId="Equation.DSMT4">
                  <p:embed/>
                </p:oleObj>
              </mc:Choice>
              <mc:Fallback>
                <p:oleObj name="Equation" r:id="rId5" imgW="127000" imgH="165100" progId="Equation.DSMT4">
                  <p:embed/>
                  <p:pic>
                    <p:nvPicPr>
                      <p:cNvPr id="0" name="Picture 24"/>
                      <p:cNvPicPr>
                        <a:picLocks noChangeAspect="1" noChangeArrowheads="1"/>
                      </p:cNvPicPr>
                      <p:nvPr/>
                    </p:nvPicPr>
                    <p:blipFill>
                      <a:blip r:embed="rId6"/>
                      <a:srcRect/>
                      <a:stretch>
                        <a:fillRect/>
                      </a:stretch>
                    </p:blipFill>
                    <p:spPr bwMode="auto">
                      <a:xfrm>
                        <a:off x="4572000" y="6324600"/>
                        <a:ext cx="196850" cy="25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61" name="Object 25"/>
          <p:cNvGraphicFramePr>
            <a:graphicFrameLocks noChangeAspect="1"/>
          </p:cNvGraphicFramePr>
          <p:nvPr>
            <p:extLst>
              <p:ext uri="{D42A27DB-BD31-4B8C-83A1-F6EECF244321}">
                <p14:modId xmlns:p14="http://schemas.microsoft.com/office/powerpoint/2010/main" val="1525975344"/>
              </p:ext>
            </p:extLst>
          </p:nvPr>
        </p:nvGraphicFramePr>
        <p:xfrm>
          <a:off x="2411413" y="6516688"/>
          <a:ext cx="550862" cy="236537"/>
        </p:xfrm>
        <a:graphic>
          <a:graphicData uri="http://schemas.openxmlformats.org/presentationml/2006/ole">
            <mc:AlternateContent xmlns:mc="http://schemas.openxmlformats.org/markup-compatibility/2006">
              <mc:Choice xmlns:v="urn:schemas-microsoft-com:vml" Requires="v">
                <p:oleObj spid="_x0000_s65785" name="Equation" r:id="rId7" imgW="355600" imgH="152400" progId="Equation.DSMT4">
                  <p:embed/>
                </p:oleObj>
              </mc:Choice>
              <mc:Fallback>
                <p:oleObj name="Equation" r:id="rId7" imgW="355600" imgH="152400" progId="Equation.DSMT4">
                  <p:embed/>
                  <p:pic>
                    <p:nvPicPr>
                      <p:cNvPr id="0" name="Picture 25"/>
                      <p:cNvPicPr>
                        <a:picLocks noChangeAspect="1" noChangeArrowheads="1"/>
                      </p:cNvPicPr>
                      <p:nvPr/>
                    </p:nvPicPr>
                    <p:blipFill>
                      <a:blip r:embed="rId8"/>
                      <a:srcRect/>
                      <a:stretch>
                        <a:fillRect/>
                      </a:stretch>
                    </p:blipFill>
                    <p:spPr bwMode="auto">
                      <a:xfrm>
                        <a:off x="2411413" y="6516688"/>
                        <a:ext cx="550862"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62" name="Object 26"/>
          <p:cNvGraphicFramePr>
            <a:graphicFrameLocks noChangeAspect="1"/>
          </p:cNvGraphicFramePr>
          <p:nvPr>
            <p:extLst>
              <p:ext uri="{D42A27DB-BD31-4B8C-83A1-F6EECF244321}">
                <p14:modId xmlns:p14="http://schemas.microsoft.com/office/powerpoint/2010/main" val="1177482861"/>
              </p:ext>
            </p:extLst>
          </p:nvPr>
        </p:nvGraphicFramePr>
        <p:xfrm>
          <a:off x="515934" y="6324603"/>
          <a:ext cx="334963" cy="255587"/>
        </p:xfrm>
        <a:graphic>
          <a:graphicData uri="http://schemas.openxmlformats.org/presentationml/2006/ole">
            <mc:AlternateContent xmlns:mc="http://schemas.openxmlformats.org/markup-compatibility/2006">
              <mc:Choice xmlns:v="urn:schemas-microsoft-com:vml" Requires="v">
                <p:oleObj spid="_x0000_s65786" name="Equation" r:id="rId9" imgW="215900" imgH="165100" progId="Equation.DSMT4">
                  <p:embed/>
                </p:oleObj>
              </mc:Choice>
              <mc:Fallback>
                <p:oleObj name="Equation" r:id="rId9" imgW="215900" imgH="165100" progId="Equation.DSMT4">
                  <p:embed/>
                  <p:pic>
                    <p:nvPicPr>
                      <p:cNvPr id="0" name="Picture 26"/>
                      <p:cNvPicPr>
                        <a:picLocks noChangeAspect="1" noChangeArrowheads="1"/>
                      </p:cNvPicPr>
                      <p:nvPr/>
                    </p:nvPicPr>
                    <p:blipFill>
                      <a:blip r:embed="rId10"/>
                      <a:srcRect/>
                      <a:stretch>
                        <a:fillRect/>
                      </a:stretch>
                    </p:blipFill>
                    <p:spPr bwMode="auto">
                      <a:xfrm>
                        <a:off x="515934" y="6324603"/>
                        <a:ext cx="334963"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63" name="Object 27"/>
          <p:cNvGraphicFramePr>
            <a:graphicFrameLocks noChangeAspect="1"/>
          </p:cNvGraphicFramePr>
          <p:nvPr>
            <p:extLst>
              <p:ext uri="{D42A27DB-BD31-4B8C-83A1-F6EECF244321}">
                <p14:modId xmlns:p14="http://schemas.microsoft.com/office/powerpoint/2010/main" val="3713048066"/>
              </p:ext>
            </p:extLst>
          </p:nvPr>
        </p:nvGraphicFramePr>
        <p:xfrm>
          <a:off x="7599363" y="6335712"/>
          <a:ext cx="174625" cy="174625"/>
        </p:xfrm>
        <a:graphic>
          <a:graphicData uri="http://schemas.openxmlformats.org/presentationml/2006/ole">
            <mc:AlternateContent xmlns:mc="http://schemas.openxmlformats.org/markup-compatibility/2006">
              <mc:Choice xmlns:v="urn:schemas-microsoft-com:vml" Requires="v">
                <p:oleObj spid="_x0000_s65787" name="Equation" r:id="rId11" imgW="127000" imgH="127000" progId="Equation.DSMT4">
                  <p:embed/>
                </p:oleObj>
              </mc:Choice>
              <mc:Fallback>
                <p:oleObj name="Equation" r:id="rId11" imgW="127000" imgH="127000" progId="Equation.DSMT4">
                  <p:embed/>
                  <p:pic>
                    <p:nvPicPr>
                      <p:cNvPr id="0" name="Picture 27"/>
                      <p:cNvPicPr>
                        <a:picLocks noChangeAspect="1" noChangeArrowheads="1"/>
                      </p:cNvPicPr>
                      <p:nvPr/>
                    </p:nvPicPr>
                    <p:blipFill>
                      <a:blip r:embed="rId12"/>
                      <a:srcRect/>
                      <a:stretch>
                        <a:fillRect/>
                      </a:stretch>
                    </p:blipFill>
                    <p:spPr bwMode="auto">
                      <a:xfrm>
                        <a:off x="7599363" y="6335712"/>
                        <a:ext cx="174625" cy="1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64" name="Object 28"/>
          <p:cNvGraphicFramePr>
            <a:graphicFrameLocks noChangeAspect="1"/>
          </p:cNvGraphicFramePr>
          <p:nvPr>
            <p:extLst>
              <p:ext uri="{D42A27DB-BD31-4B8C-83A1-F6EECF244321}">
                <p14:modId xmlns:p14="http://schemas.microsoft.com/office/powerpoint/2010/main" val="304609981"/>
              </p:ext>
            </p:extLst>
          </p:nvPr>
        </p:nvGraphicFramePr>
        <p:xfrm>
          <a:off x="2376488" y="944598"/>
          <a:ext cx="227012" cy="192088"/>
        </p:xfrm>
        <a:graphic>
          <a:graphicData uri="http://schemas.openxmlformats.org/presentationml/2006/ole">
            <mc:AlternateContent xmlns:mc="http://schemas.openxmlformats.org/markup-compatibility/2006">
              <mc:Choice xmlns:v="urn:schemas-microsoft-com:vml" Requires="v">
                <p:oleObj spid="_x0000_s65788" name="Equation" r:id="rId13" imgW="165100" imgH="139700" progId="Equation.DSMT4">
                  <p:embed/>
                </p:oleObj>
              </mc:Choice>
              <mc:Fallback>
                <p:oleObj name="Equation" r:id="rId13" imgW="165100" imgH="139700" progId="Equation.DSMT4">
                  <p:embed/>
                  <p:pic>
                    <p:nvPicPr>
                      <p:cNvPr id="0" name="Picture 28"/>
                      <p:cNvPicPr>
                        <a:picLocks noChangeAspect="1" noChangeArrowheads="1"/>
                      </p:cNvPicPr>
                      <p:nvPr/>
                    </p:nvPicPr>
                    <p:blipFill>
                      <a:blip r:embed="rId14"/>
                      <a:srcRect/>
                      <a:stretch>
                        <a:fillRect/>
                      </a:stretch>
                    </p:blipFill>
                    <p:spPr bwMode="auto">
                      <a:xfrm>
                        <a:off x="2376488" y="944598"/>
                        <a:ext cx="227012" cy="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 name="Object 22"/>
          <p:cNvGraphicFramePr>
            <a:graphicFrameLocks noChangeAspect="1"/>
          </p:cNvGraphicFramePr>
          <p:nvPr>
            <p:extLst>
              <p:ext uri="{D42A27DB-BD31-4B8C-83A1-F6EECF244321}">
                <p14:modId xmlns:p14="http://schemas.microsoft.com/office/powerpoint/2010/main" val="3794286795"/>
              </p:ext>
            </p:extLst>
          </p:nvPr>
        </p:nvGraphicFramePr>
        <p:xfrm>
          <a:off x="1462881" y="2300287"/>
          <a:ext cx="1203325" cy="671513"/>
        </p:xfrm>
        <a:graphic>
          <a:graphicData uri="http://schemas.openxmlformats.org/presentationml/2006/ole">
            <mc:AlternateContent xmlns:mc="http://schemas.openxmlformats.org/markup-compatibility/2006">
              <mc:Choice xmlns:v="urn:schemas-microsoft-com:vml" Requires="v">
                <p:oleObj spid="_x0000_s65789" name="Equation" r:id="rId15" imgW="838200" imgH="469900" progId="Equation.DSMT4">
                  <p:embed/>
                </p:oleObj>
              </mc:Choice>
              <mc:Fallback>
                <p:oleObj name="Equation" r:id="rId15" imgW="838200" imgH="469900" progId="Equation.DSMT4">
                  <p:embed/>
                  <p:pic>
                    <p:nvPicPr>
                      <p:cNvPr id="0" name="Picture 29"/>
                      <p:cNvPicPr>
                        <a:picLocks noChangeAspect="1" noChangeArrowheads="1"/>
                      </p:cNvPicPr>
                      <p:nvPr/>
                    </p:nvPicPr>
                    <p:blipFill>
                      <a:blip r:embed="rId16"/>
                      <a:srcRect/>
                      <a:stretch>
                        <a:fillRect/>
                      </a:stretch>
                    </p:blipFill>
                    <p:spPr bwMode="auto">
                      <a:xfrm>
                        <a:off x="1462881" y="2300287"/>
                        <a:ext cx="1203325"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95566"/>
            <a:ext cx="883258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would like to do a similarly thoughtful presentation of two world-lines associated with the</a:t>
            </a:r>
            <a:r>
              <a:rPr lang="en-US" i="1" dirty="0">
                <a:latin typeface="Times New Roman" panose="02020603050405020304" pitchFamily="18" charset="0"/>
                <a:cs typeface="Times New Roman" panose="02020603050405020304" pitchFamily="18" charset="0"/>
              </a:rPr>
              <a:t> right-end of the pole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the left-end of the pole</a:t>
            </a:r>
            <a:r>
              <a:rPr lang="en-US" dirty="0">
                <a:latin typeface="Times New Roman" panose="02020603050405020304" pitchFamily="18" charset="0"/>
                <a:cs typeface="Times New Roman" panose="02020603050405020304" pitchFamily="18" charset="0"/>
              </a:rPr>
              <a:t>.  Before we do, we need to review a bit.</a:t>
            </a:r>
          </a:p>
        </p:txBody>
      </p:sp>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flipH="1" flipV="1">
            <a:off x="3592512" y="1905000"/>
            <a:ext cx="4343400" cy="4343400"/>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971800" y="2488406"/>
            <a:ext cx="5499100" cy="425484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765847" y="6477000"/>
            <a:ext cx="426168" cy="276999"/>
          </a:xfrm>
          <a:prstGeom prst="rect">
            <a:avLst/>
          </a:prstGeom>
          <a:noFill/>
        </p:spPr>
        <p:txBody>
          <a:bodyPr wrap="none" rtlCol="0">
            <a:spAutoFit/>
          </a:bodyPr>
          <a:lstStyle/>
          <a:p>
            <a:r>
              <a:rPr lang="en-US" sz="1200" dirty="0"/>
              <a:t>13.)</a:t>
            </a:r>
          </a:p>
        </p:txBody>
      </p:sp>
      <p:graphicFrame>
        <p:nvGraphicFramePr>
          <p:cNvPr id="147" name="Object 2"/>
          <p:cNvGraphicFramePr>
            <a:graphicFrameLocks noChangeAspect="1"/>
          </p:cNvGraphicFramePr>
          <p:nvPr>
            <p:extLst>
              <p:ext uri="{D42A27DB-BD31-4B8C-83A1-F6EECF244321}">
                <p14:modId xmlns:p14="http://schemas.microsoft.com/office/powerpoint/2010/main" val="4225623876"/>
              </p:ext>
            </p:extLst>
          </p:nvPr>
        </p:nvGraphicFramePr>
        <p:xfrm>
          <a:off x="3352800" y="838200"/>
          <a:ext cx="264536" cy="223838"/>
        </p:xfrm>
        <a:graphic>
          <a:graphicData uri="http://schemas.openxmlformats.org/presentationml/2006/ole">
            <mc:AlternateContent xmlns:mc="http://schemas.openxmlformats.org/markup-compatibility/2006">
              <mc:Choice xmlns:v="urn:schemas-microsoft-com:vml" Requires="v">
                <p:oleObj spid="_x0000_s105790" name="Equation" r:id="rId3" imgW="165100" imgH="139700" progId="Equation.DSMT4">
                  <p:embed/>
                </p:oleObj>
              </mc:Choice>
              <mc:Fallback>
                <p:oleObj name="Equation" r:id="rId3" imgW="165100" imgH="139700" progId="Equation.DSMT4">
                  <p:embed/>
                  <p:pic>
                    <p:nvPicPr>
                      <p:cNvPr id="0" name="Picture 15"/>
                      <p:cNvPicPr>
                        <a:picLocks noChangeAspect="1" noChangeArrowheads="1"/>
                      </p:cNvPicPr>
                      <p:nvPr/>
                    </p:nvPicPr>
                    <p:blipFill>
                      <a:blip r:embed="rId4"/>
                      <a:srcRect/>
                      <a:stretch>
                        <a:fillRect/>
                      </a:stretch>
                    </p:blipFill>
                    <p:spPr bwMode="auto">
                      <a:xfrm>
                        <a:off x="3352800" y="838200"/>
                        <a:ext cx="264536" cy="22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 name="TextBox 149"/>
          <p:cNvSpPr txBox="1"/>
          <p:nvPr/>
        </p:nvSpPr>
        <p:spPr>
          <a:xfrm rot="18906911">
            <a:off x="7055491" y="1944797"/>
            <a:ext cx="900507" cy="338554"/>
          </a:xfrm>
          <a:prstGeom prst="rect">
            <a:avLst/>
          </a:prstGeom>
          <a:noFill/>
        </p:spPr>
        <p:txBody>
          <a:bodyPr wrap="none" rtlCol="0">
            <a:spAutoFit/>
          </a:bodyPr>
          <a:lstStyle/>
          <a:p>
            <a:r>
              <a:rPr lang="en-US" sz="1600" dirty="0"/>
              <a:t>light line</a:t>
            </a:r>
          </a:p>
        </p:txBody>
      </p:sp>
      <p:cxnSp>
        <p:nvCxnSpPr>
          <p:cNvPr id="76" name="Straight Connector 75"/>
          <p:cNvCxnSpPr/>
          <p:nvPr/>
        </p:nvCxnSpPr>
        <p:spPr>
          <a:xfrm rot="5400000" flipH="1" flipV="1">
            <a:off x="2545853" y="1657996"/>
            <a:ext cx="5750917" cy="4419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152400" y="990600"/>
            <a:ext cx="3289819" cy="529375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Shown are the unprimed axes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ct) associated with the “stationary” reference frame and the primed axes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ct’) associated with the “moving” reference frame.</a:t>
            </a:r>
          </a:p>
          <a:p>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The moving axes have world-lines that are not at right angles with one another and appear squashed as viewed from the unprimed frame.  This is because those axes are moving relative to the “fixed” frame.</a:t>
            </a:r>
          </a:p>
          <a:p>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The relative velocity between the two frames is               where the angle between the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axes is determined by    .</a:t>
            </a:r>
          </a:p>
        </p:txBody>
      </p:sp>
      <p:cxnSp>
        <p:nvCxnSpPr>
          <p:cNvPr id="21" name="Straight Connector 20"/>
          <p:cNvCxnSpPr/>
          <p:nvPr/>
        </p:nvCxnSpPr>
        <p:spPr>
          <a:xfrm>
            <a:off x="5181600" y="5029200"/>
            <a:ext cx="6096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5562600" y="4800600"/>
            <a:ext cx="4572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1872465732"/>
              </p:ext>
            </p:extLst>
          </p:nvPr>
        </p:nvGraphicFramePr>
        <p:xfrm>
          <a:off x="6627812" y="4849811"/>
          <a:ext cx="1003300" cy="565496"/>
        </p:xfrm>
        <a:graphic>
          <a:graphicData uri="http://schemas.openxmlformats.org/presentationml/2006/ole">
            <mc:AlternateContent xmlns:mc="http://schemas.openxmlformats.org/markup-compatibility/2006">
              <mc:Choice xmlns:v="urn:schemas-microsoft-com:vml" Requires="v">
                <p:oleObj spid="_x0000_s105791" name="Equation" r:id="rId5" imgW="698500" imgH="393700" progId="Equation.DSMT4">
                  <p:embed/>
                </p:oleObj>
              </mc:Choice>
              <mc:Fallback>
                <p:oleObj name="Equation" r:id="rId5" imgW="698500" imgH="393700" progId="Equation.DSMT4">
                  <p:embed/>
                  <p:pic>
                    <p:nvPicPr>
                      <p:cNvPr id="0" name="Picture 27"/>
                      <p:cNvPicPr>
                        <a:picLocks noChangeAspect="1" noChangeArrowheads="1"/>
                      </p:cNvPicPr>
                      <p:nvPr/>
                    </p:nvPicPr>
                    <p:blipFill>
                      <a:blip r:embed="rId6"/>
                      <a:srcRect/>
                      <a:stretch>
                        <a:fillRect/>
                      </a:stretch>
                    </p:blipFill>
                    <p:spPr bwMode="auto">
                      <a:xfrm>
                        <a:off x="6627812" y="4849811"/>
                        <a:ext cx="1003300" cy="56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2"/>
          <p:cNvGraphicFramePr>
            <a:graphicFrameLocks noChangeAspect="1"/>
          </p:cNvGraphicFramePr>
          <p:nvPr>
            <p:extLst>
              <p:ext uri="{D42A27DB-BD31-4B8C-83A1-F6EECF244321}">
                <p14:modId xmlns:p14="http://schemas.microsoft.com/office/powerpoint/2010/main" val="3561569894"/>
              </p:ext>
            </p:extLst>
          </p:nvPr>
        </p:nvGraphicFramePr>
        <p:xfrm>
          <a:off x="7204074" y="936625"/>
          <a:ext cx="325438" cy="244475"/>
        </p:xfrm>
        <a:graphic>
          <a:graphicData uri="http://schemas.openxmlformats.org/presentationml/2006/ole">
            <mc:AlternateContent xmlns:mc="http://schemas.openxmlformats.org/markup-compatibility/2006">
              <mc:Choice xmlns:v="urn:schemas-microsoft-com:vml" Requires="v">
                <p:oleObj spid="_x0000_s105792" name="Equation" r:id="rId7" imgW="203200" imgH="152400" progId="Equation.DSMT4">
                  <p:embed/>
                </p:oleObj>
              </mc:Choice>
              <mc:Fallback>
                <p:oleObj name="Equation" r:id="rId7" imgW="203200" imgH="152400" progId="Equation.DSMT4">
                  <p:embed/>
                  <p:pic>
                    <p:nvPicPr>
                      <p:cNvPr id="0" name="Picture 30"/>
                      <p:cNvPicPr>
                        <a:picLocks noChangeAspect="1" noChangeArrowheads="1"/>
                      </p:cNvPicPr>
                      <p:nvPr/>
                    </p:nvPicPr>
                    <p:blipFill>
                      <a:blip r:embed="rId8"/>
                      <a:srcRect/>
                      <a:stretch>
                        <a:fillRect/>
                      </a:stretch>
                    </p:blipFill>
                    <p:spPr bwMode="auto">
                      <a:xfrm>
                        <a:off x="7204074" y="936625"/>
                        <a:ext cx="325438"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 name="Object 2"/>
          <p:cNvGraphicFramePr>
            <a:graphicFrameLocks noChangeAspect="1"/>
          </p:cNvGraphicFramePr>
          <p:nvPr>
            <p:extLst>
              <p:ext uri="{D42A27DB-BD31-4B8C-83A1-F6EECF244321}">
                <p14:modId xmlns:p14="http://schemas.microsoft.com/office/powerpoint/2010/main" val="442360038"/>
              </p:ext>
            </p:extLst>
          </p:nvPr>
        </p:nvGraphicFramePr>
        <p:xfrm>
          <a:off x="8339137" y="2651125"/>
          <a:ext cx="263525" cy="244475"/>
        </p:xfrm>
        <a:graphic>
          <a:graphicData uri="http://schemas.openxmlformats.org/presentationml/2006/ole">
            <mc:AlternateContent xmlns:mc="http://schemas.openxmlformats.org/markup-compatibility/2006">
              <mc:Choice xmlns:v="urn:schemas-microsoft-com:vml" Requires="v">
                <p:oleObj spid="_x0000_s105793" name="Equation" r:id="rId9" imgW="165100" imgH="152400" progId="Equation.DSMT4">
                  <p:embed/>
                </p:oleObj>
              </mc:Choice>
              <mc:Fallback>
                <p:oleObj name="Equation" r:id="rId9" imgW="165100" imgH="152400" progId="Equation.DSMT4">
                  <p:embed/>
                  <p:pic>
                    <p:nvPicPr>
                      <p:cNvPr id="0" name="Picture 31"/>
                      <p:cNvPicPr>
                        <a:picLocks noChangeAspect="1" noChangeArrowheads="1"/>
                      </p:cNvPicPr>
                      <p:nvPr/>
                    </p:nvPicPr>
                    <p:blipFill>
                      <a:blip r:embed="rId10"/>
                      <a:srcRect/>
                      <a:stretch>
                        <a:fillRect/>
                      </a:stretch>
                    </p:blipFill>
                    <p:spPr bwMode="auto">
                      <a:xfrm>
                        <a:off x="8339137" y="2651125"/>
                        <a:ext cx="263525"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1910376160"/>
              </p:ext>
            </p:extLst>
          </p:nvPr>
        </p:nvGraphicFramePr>
        <p:xfrm>
          <a:off x="8466138" y="6269038"/>
          <a:ext cx="201612" cy="203200"/>
        </p:xfrm>
        <a:graphic>
          <a:graphicData uri="http://schemas.openxmlformats.org/presentationml/2006/ole">
            <mc:AlternateContent xmlns:mc="http://schemas.openxmlformats.org/markup-compatibility/2006">
              <mc:Choice xmlns:v="urn:schemas-microsoft-com:vml" Requires="v">
                <p:oleObj spid="_x0000_s105794" name="Equation" r:id="rId11" imgW="127000" imgH="127000" progId="Equation.DSMT4">
                  <p:embed/>
                </p:oleObj>
              </mc:Choice>
              <mc:Fallback>
                <p:oleObj name="Equation" r:id="rId11" imgW="127000" imgH="127000" progId="Equation.DSMT4">
                  <p:embed/>
                  <p:pic>
                    <p:nvPicPr>
                      <p:cNvPr id="0" name="Picture 32"/>
                      <p:cNvPicPr>
                        <a:picLocks noChangeAspect="1" noChangeArrowheads="1"/>
                      </p:cNvPicPr>
                      <p:nvPr/>
                    </p:nvPicPr>
                    <p:blipFill>
                      <a:blip r:embed="rId12"/>
                      <a:srcRect/>
                      <a:stretch>
                        <a:fillRect/>
                      </a:stretch>
                    </p:blipFill>
                    <p:spPr bwMode="auto">
                      <a:xfrm>
                        <a:off x="8466138" y="6269038"/>
                        <a:ext cx="201612"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29688587"/>
              </p:ext>
            </p:extLst>
          </p:nvPr>
        </p:nvGraphicFramePr>
        <p:xfrm>
          <a:off x="1905000" y="5410200"/>
          <a:ext cx="704850" cy="261938"/>
        </p:xfrm>
        <a:graphic>
          <a:graphicData uri="http://schemas.openxmlformats.org/presentationml/2006/ole">
            <mc:AlternateContent xmlns:mc="http://schemas.openxmlformats.org/markup-compatibility/2006">
              <mc:Choice xmlns:v="urn:schemas-microsoft-com:vml" Requires="v">
                <p:oleObj spid="_x0000_s105795" name="Equation" r:id="rId13" imgW="546100" imgH="203200" progId="Equation.DSMT4">
                  <p:embed/>
                </p:oleObj>
              </mc:Choice>
              <mc:Fallback>
                <p:oleObj name="Equation" r:id="rId13" imgW="546100" imgH="203200" progId="Equation.DSMT4">
                  <p:embed/>
                  <p:pic>
                    <p:nvPicPr>
                      <p:cNvPr id="0" name="Picture 35"/>
                      <p:cNvPicPr>
                        <a:picLocks noChangeAspect="1" noChangeArrowheads="1"/>
                      </p:cNvPicPr>
                      <p:nvPr/>
                    </p:nvPicPr>
                    <p:blipFill>
                      <a:blip r:embed="rId14"/>
                      <a:srcRect/>
                      <a:stretch>
                        <a:fillRect/>
                      </a:stretch>
                    </p:blipFill>
                    <p:spPr bwMode="auto">
                      <a:xfrm>
                        <a:off x="1905000" y="5410200"/>
                        <a:ext cx="704850"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159279692"/>
              </p:ext>
            </p:extLst>
          </p:nvPr>
        </p:nvGraphicFramePr>
        <p:xfrm>
          <a:off x="2438400" y="5943600"/>
          <a:ext cx="163513" cy="261937"/>
        </p:xfrm>
        <a:graphic>
          <a:graphicData uri="http://schemas.openxmlformats.org/presentationml/2006/ole">
            <mc:AlternateContent xmlns:mc="http://schemas.openxmlformats.org/markup-compatibility/2006">
              <mc:Choice xmlns:v="urn:schemas-microsoft-com:vml" Requires="v">
                <p:oleObj spid="_x0000_s105796" name="Equation" r:id="rId15" imgW="127000" imgH="203200" progId="Equation.DSMT4">
                  <p:embed/>
                </p:oleObj>
              </mc:Choice>
              <mc:Fallback>
                <p:oleObj name="Equation" r:id="rId15" imgW="127000" imgH="203200" progId="Equation.DSMT4">
                  <p:embed/>
                  <p:pic>
                    <p:nvPicPr>
                      <p:cNvPr id="0" name="Picture 36"/>
                      <p:cNvPicPr>
                        <a:picLocks noChangeAspect="1" noChangeArrowheads="1"/>
                      </p:cNvPicPr>
                      <p:nvPr/>
                    </p:nvPicPr>
                    <p:blipFill>
                      <a:blip r:embed="rId16"/>
                      <a:srcRect/>
                      <a:stretch>
                        <a:fillRect/>
                      </a:stretch>
                    </p:blipFill>
                    <p:spPr bwMode="auto">
                      <a:xfrm>
                        <a:off x="2438400" y="5943600"/>
                        <a:ext cx="163513" cy="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45597043"/>
              </p:ext>
            </p:extLst>
          </p:nvPr>
        </p:nvGraphicFramePr>
        <p:xfrm>
          <a:off x="5405438" y="5029200"/>
          <a:ext cx="309562" cy="236537"/>
        </p:xfrm>
        <a:graphic>
          <a:graphicData uri="http://schemas.openxmlformats.org/presentationml/2006/ole">
            <mc:AlternateContent xmlns:mc="http://schemas.openxmlformats.org/markup-compatibility/2006">
              <mc:Choice xmlns:v="urn:schemas-microsoft-com:vml" Requires="v">
                <p:oleObj spid="_x0000_s105797" name="Equation" r:id="rId17" imgW="215900" imgH="165100" progId="Equation.DSMT4">
                  <p:embed/>
                </p:oleObj>
              </mc:Choice>
              <mc:Fallback>
                <p:oleObj name="Equation" r:id="rId17" imgW="215900" imgH="165100" progId="Equation.DSMT4">
                  <p:embed/>
                  <p:pic>
                    <p:nvPicPr>
                      <p:cNvPr id="0" name="Picture 37"/>
                      <p:cNvPicPr>
                        <a:picLocks noChangeAspect="1" noChangeArrowheads="1"/>
                      </p:cNvPicPr>
                      <p:nvPr/>
                    </p:nvPicPr>
                    <p:blipFill>
                      <a:blip r:embed="rId18"/>
                      <a:srcRect/>
                      <a:stretch>
                        <a:fillRect/>
                      </a:stretch>
                    </p:blipFill>
                    <p:spPr bwMode="auto">
                      <a:xfrm>
                        <a:off x="5405438" y="5029200"/>
                        <a:ext cx="309562"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20713403"/>
              </p:ext>
            </p:extLst>
          </p:nvPr>
        </p:nvGraphicFramePr>
        <p:xfrm>
          <a:off x="5791200" y="4640262"/>
          <a:ext cx="365125" cy="236538"/>
        </p:xfrm>
        <a:graphic>
          <a:graphicData uri="http://schemas.openxmlformats.org/presentationml/2006/ole">
            <mc:AlternateContent xmlns:mc="http://schemas.openxmlformats.org/markup-compatibility/2006">
              <mc:Choice xmlns:v="urn:schemas-microsoft-com:vml" Requires="v">
                <p:oleObj spid="_x0000_s105798" name="Equation" r:id="rId19" imgW="254000" imgH="165100" progId="Equation.DSMT4">
                  <p:embed/>
                </p:oleObj>
              </mc:Choice>
              <mc:Fallback>
                <p:oleObj name="Equation" r:id="rId19" imgW="254000" imgH="165100" progId="Equation.DSMT4">
                  <p:embed/>
                  <p:pic>
                    <p:nvPicPr>
                      <p:cNvPr id="0" name="Picture 38"/>
                      <p:cNvPicPr>
                        <a:picLocks noChangeAspect="1" noChangeArrowheads="1"/>
                      </p:cNvPicPr>
                      <p:nvPr/>
                    </p:nvPicPr>
                    <p:blipFill>
                      <a:blip r:embed="rId20"/>
                      <a:srcRect/>
                      <a:stretch>
                        <a:fillRect/>
                      </a:stretch>
                    </p:blipFill>
                    <p:spPr bwMode="auto">
                      <a:xfrm>
                        <a:off x="5791200" y="4640262"/>
                        <a:ext cx="365125" cy="23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More review:</a:t>
            </a:r>
          </a:p>
        </p:txBody>
      </p:sp>
      <p:cxnSp>
        <p:nvCxnSpPr>
          <p:cNvPr id="95" name="Straight Connector 94"/>
          <p:cNvCxnSpPr/>
          <p:nvPr/>
        </p:nvCxnSpPr>
        <p:spPr>
          <a:xfrm rot="5400000">
            <a:off x="673099" y="3602832"/>
            <a:ext cx="583406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504801"/>
            <a:ext cx="426168" cy="276999"/>
          </a:xfrm>
          <a:prstGeom prst="rect">
            <a:avLst/>
          </a:prstGeom>
          <a:noFill/>
        </p:spPr>
        <p:txBody>
          <a:bodyPr wrap="none" rtlCol="0">
            <a:spAutoFit/>
          </a:bodyPr>
          <a:lstStyle/>
          <a:p>
            <a:r>
              <a:rPr lang="en-US" sz="1200" dirty="0"/>
              <a:t>14.)</a:t>
            </a:r>
          </a:p>
        </p:txBody>
      </p:sp>
      <p:sp>
        <p:nvSpPr>
          <p:cNvPr id="67" name="TextBox 66"/>
          <p:cNvSpPr txBox="1"/>
          <p:nvPr/>
        </p:nvSpPr>
        <p:spPr>
          <a:xfrm>
            <a:off x="224109" y="718691"/>
            <a:ext cx="2519091" cy="347787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  A line of simultaneity (a line that includes all points in space associated with a given time) in the unprimed coordinate system runs parallel to the x-axis.  A number of these are shown to the right.</a:t>
            </a:r>
          </a:p>
        </p:txBody>
      </p:sp>
      <p:cxnSp>
        <p:nvCxnSpPr>
          <p:cNvPr id="17" name="Straight Connector 16"/>
          <p:cNvCxnSpPr/>
          <p:nvPr/>
        </p:nvCxnSpPr>
        <p:spPr>
          <a:xfrm>
            <a:off x="3427411" y="579120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416300" y="533003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05189" y="486886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25822" y="440769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425822" y="394652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425822" y="348535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425822" y="302418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425822" y="256301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25822" y="210184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425822" y="164067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14711" y="117950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6515" name="Object 19"/>
          <p:cNvGraphicFramePr>
            <a:graphicFrameLocks noChangeAspect="1"/>
          </p:cNvGraphicFramePr>
          <p:nvPr>
            <p:extLst>
              <p:ext uri="{D42A27DB-BD31-4B8C-83A1-F6EECF244321}">
                <p14:modId xmlns:p14="http://schemas.microsoft.com/office/powerpoint/2010/main" val="4277614448"/>
              </p:ext>
            </p:extLst>
          </p:nvPr>
        </p:nvGraphicFramePr>
        <p:xfrm>
          <a:off x="3220243" y="614362"/>
          <a:ext cx="265113" cy="223838"/>
        </p:xfrm>
        <a:graphic>
          <a:graphicData uri="http://schemas.openxmlformats.org/presentationml/2006/ole">
            <mc:AlternateContent xmlns:mc="http://schemas.openxmlformats.org/markup-compatibility/2006">
              <mc:Choice xmlns:v="urn:schemas-microsoft-com:vml" Requires="v">
                <p:oleObj spid="_x0000_s106771" name="Equation" r:id="rId3" imgW="165100" imgH="139700" progId="Equation.DSMT4">
                  <p:embed/>
                </p:oleObj>
              </mc:Choice>
              <mc:Fallback>
                <p:oleObj name="Equation" r:id="rId3" imgW="165100" imgH="139700" progId="Equation.DSMT4">
                  <p:embed/>
                  <p:pic>
                    <p:nvPicPr>
                      <p:cNvPr id="0" name="Picture 19"/>
                      <p:cNvPicPr>
                        <a:picLocks noChangeAspect="1" noChangeArrowheads="1"/>
                      </p:cNvPicPr>
                      <p:nvPr/>
                    </p:nvPicPr>
                    <p:blipFill>
                      <a:blip r:embed="rId4"/>
                      <a:srcRect/>
                      <a:stretch>
                        <a:fillRect/>
                      </a:stretch>
                    </p:blipFill>
                    <p:spPr bwMode="auto">
                      <a:xfrm>
                        <a:off x="3220243" y="614362"/>
                        <a:ext cx="265113" cy="22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8" name="Object 19"/>
          <p:cNvGraphicFramePr>
            <a:graphicFrameLocks noChangeAspect="1"/>
          </p:cNvGraphicFramePr>
          <p:nvPr>
            <p:extLst>
              <p:ext uri="{D42A27DB-BD31-4B8C-83A1-F6EECF244321}">
                <p14:modId xmlns:p14="http://schemas.microsoft.com/office/powerpoint/2010/main" val="1890488458"/>
              </p:ext>
            </p:extLst>
          </p:nvPr>
        </p:nvGraphicFramePr>
        <p:xfrm>
          <a:off x="2466975" y="6096000"/>
          <a:ext cx="733425" cy="325437"/>
        </p:xfrm>
        <a:graphic>
          <a:graphicData uri="http://schemas.openxmlformats.org/presentationml/2006/ole">
            <mc:AlternateContent xmlns:mc="http://schemas.openxmlformats.org/markup-compatibility/2006">
              <mc:Choice xmlns:v="urn:schemas-microsoft-com:vml" Requires="v">
                <p:oleObj spid="_x0000_s106772" name="Equation" r:id="rId5" imgW="457200" imgH="203200" progId="Equation.DSMT4">
                  <p:embed/>
                </p:oleObj>
              </mc:Choice>
              <mc:Fallback>
                <p:oleObj name="Equation" r:id="rId5" imgW="457200" imgH="203200" progId="Equation.DSMT4">
                  <p:embed/>
                  <p:pic>
                    <p:nvPicPr>
                      <p:cNvPr id="0" name="Picture 20"/>
                      <p:cNvPicPr>
                        <a:picLocks noChangeAspect="1" noChangeArrowheads="1"/>
                      </p:cNvPicPr>
                      <p:nvPr/>
                    </p:nvPicPr>
                    <p:blipFill>
                      <a:blip r:embed="rId6"/>
                      <a:srcRect/>
                      <a:stretch>
                        <a:fillRect/>
                      </a:stretch>
                    </p:blipFill>
                    <p:spPr bwMode="auto">
                      <a:xfrm>
                        <a:off x="2466975" y="6096000"/>
                        <a:ext cx="733425"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9" name="Object 19"/>
          <p:cNvGraphicFramePr>
            <a:graphicFrameLocks noChangeAspect="1"/>
          </p:cNvGraphicFramePr>
          <p:nvPr>
            <p:extLst>
              <p:ext uri="{D42A27DB-BD31-4B8C-83A1-F6EECF244321}">
                <p14:modId xmlns:p14="http://schemas.microsoft.com/office/powerpoint/2010/main" val="2892958844"/>
              </p:ext>
            </p:extLst>
          </p:nvPr>
        </p:nvGraphicFramePr>
        <p:xfrm>
          <a:off x="3006725" y="5168900"/>
          <a:ext cx="346075" cy="325438"/>
        </p:xfrm>
        <a:graphic>
          <a:graphicData uri="http://schemas.openxmlformats.org/presentationml/2006/ole">
            <mc:AlternateContent xmlns:mc="http://schemas.openxmlformats.org/markup-compatibility/2006">
              <mc:Choice xmlns:v="urn:schemas-microsoft-com:vml" Requires="v">
                <p:oleObj spid="_x0000_s106773" name="Equation" r:id="rId7" imgW="215900" imgH="203200" progId="Equation.DSMT4">
                  <p:embed/>
                </p:oleObj>
              </mc:Choice>
              <mc:Fallback>
                <p:oleObj name="Equation" r:id="rId7" imgW="215900" imgH="203200" progId="Equation.DSMT4">
                  <p:embed/>
                  <p:pic>
                    <p:nvPicPr>
                      <p:cNvPr id="0" name="Picture 21"/>
                      <p:cNvPicPr>
                        <a:picLocks noChangeAspect="1" noChangeArrowheads="1"/>
                      </p:cNvPicPr>
                      <p:nvPr/>
                    </p:nvPicPr>
                    <p:blipFill>
                      <a:blip r:embed="rId8"/>
                      <a:srcRect/>
                      <a:stretch>
                        <a:fillRect/>
                      </a:stretch>
                    </p:blipFill>
                    <p:spPr bwMode="auto">
                      <a:xfrm>
                        <a:off x="3006725" y="5168900"/>
                        <a:ext cx="346075"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 name="Object 19"/>
          <p:cNvGraphicFramePr>
            <a:graphicFrameLocks noChangeAspect="1"/>
          </p:cNvGraphicFramePr>
          <p:nvPr>
            <p:extLst>
              <p:ext uri="{D42A27DB-BD31-4B8C-83A1-F6EECF244321}">
                <p14:modId xmlns:p14="http://schemas.microsoft.com/office/powerpoint/2010/main" val="585081208"/>
              </p:ext>
            </p:extLst>
          </p:nvPr>
        </p:nvGraphicFramePr>
        <p:xfrm>
          <a:off x="3006725" y="4246559"/>
          <a:ext cx="346075" cy="325438"/>
        </p:xfrm>
        <a:graphic>
          <a:graphicData uri="http://schemas.openxmlformats.org/presentationml/2006/ole">
            <mc:AlternateContent xmlns:mc="http://schemas.openxmlformats.org/markup-compatibility/2006">
              <mc:Choice xmlns:v="urn:schemas-microsoft-com:vml" Requires="v">
                <p:oleObj spid="_x0000_s106774" name="Equation" r:id="rId9" imgW="215900" imgH="203200" progId="Equation.DSMT4">
                  <p:embed/>
                </p:oleObj>
              </mc:Choice>
              <mc:Fallback>
                <p:oleObj name="Equation" r:id="rId9" imgW="215900" imgH="203200" progId="Equation.DSMT4">
                  <p:embed/>
                  <p:pic>
                    <p:nvPicPr>
                      <p:cNvPr id="0" name="Picture 22"/>
                      <p:cNvPicPr>
                        <a:picLocks noChangeAspect="1" noChangeArrowheads="1"/>
                      </p:cNvPicPr>
                      <p:nvPr/>
                    </p:nvPicPr>
                    <p:blipFill>
                      <a:blip r:embed="rId10"/>
                      <a:srcRect/>
                      <a:stretch>
                        <a:fillRect/>
                      </a:stretch>
                    </p:blipFill>
                    <p:spPr bwMode="auto">
                      <a:xfrm>
                        <a:off x="3006725" y="4246559"/>
                        <a:ext cx="346075"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 name="Object 19"/>
          <p:cNvGraphicFramePr>
            <a:graphicFrameLocks noChangeAspect="1"/>
          </p:cNvGraphicFramePr>
          <p:nvPr>
            <p:extLst>
              <p:ext uri="{D42A27DB-BD31-4B8C-83A1-F6EECF244321}">
                <p14:modId xmlns:p14="http://schemas.microsoft.com/office/powerpoint/2010/main" val="1893819488"/>
              </p:ext>
            </p:extLst>
          </p:nvPr>
        </p:nvGraphicFramePr>
        <p:xfrm>
          <a:off x="3026568" y="3322631"/>
          <a:ext cx="346075" cy="325438"/>
        </p:xfrm>
        <a:graphic>
          <a:graphicData uri="http://schemas.openxmlformats.org/presentationml/2006/ole">
            <mc:AlternateContent xmlns:mc="http://schemas.openxmlformats.org/markup-compatibility/2006">
              <mc:Choice xmlns:v="urn:schemas-microsoft-com:vml" Requires="v">
                <p:oleObj spid="_x0000_s106775" name="Equation" r:id="rId11" imgW="215900" imgH="203200" progId="Equation.DSMT4">
                  <p:embed/>
                </p:oleObj>
              </mc:Choice>
              <mc:Fallback>
                <p:oleObj name="Equation" r:id="rId11" imgW="215900" imgH="203200" progId="Equation.DSMT4">
                  <p:embed/>
                  <p:pic>
                    <p:nvPicPr>
                      <p:cNvPr id="0" name="Picture 23"/>
                      <p:cNvPicPr>
                        <a:picLocks noChangeAspect="1" noChangeArrowheads="1"/>
                      </p:cNvPicPr>
                      <p:nvPr/>
                    </p:nvPicPr>
                    <p:blipFill>
                      <a:blip r:embed="rId12"/>
                      <a:srcRect/>
                      <a:stretch>
                        <a:fillRect/>
                      </a:stretch>
                    </p:blipFill>
                    <p:spPr bwMode="auto">
                      <a:xfrm>
                        <a:off x="3026568" y="3322631"/>
                        <a:ext cx="346075"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2" name="Object 19"/>
          <p:cNvGraphicFramePr>
            <a:graphicFrameLocks noChangeAspect="1"/>
          </p:cNvGraphicFramePr>
          <p:nvPr>
            <p:extLst>
              <p:ext uri="{D42A27DB-BD31-4B8C-83A1-F6EECF244321}">
                <p14:modId xmlns:p14="http://schemas.microsoft.com/office/powerpoint/2010/main" val="611590594"/>
              </p:ext>
            </p:extLst>
          </p:nvPr>
        </p:nvGraphicFramePr>
        <p:xfrm>
          <a:off x="3005140" y="2401879"/>
          <a:ext cx="346075" cy="325438"/>
        </p:xfrm>
        <a:graphic>
          <a:graphicData uri="http://schemas.openxmlformats.org/presentationml/2006/ole">
            <mc:AlternateContent xmlns:mc="http://schemas.openxmlformats.org/markup-compatibility/2006">
              <mc:Choice xmlns:v="urn:schemas-microsoft-com:vml" Requires="v">
                <p:oleObj spid="_x0000_s106776" name="Equation" r:id="rId13" imgW="215900" imgH="203200" progId="Equation.DSMT4">
                  <p:embed/>
                </p:oleObj>
              </mc:Choice>
              <mc:Fallback>
                <p:oleObj name="Equation" r:id="rId13" imgW="215900" imgH="203200" progId="Equation.DSMT4">
                  <p:embed/>
                  <p:pic>
                    <p:nvPicPr>
                      <p:cNvPr id="0" name="Picture 24"/>
                      <p:cNvPicPr>
                        <a:picLocks noChangeAspect="1" noChangeArrowheads="1"/>
                      </p:cNvPicPr>
                      <p:nvPr/>
                    </p:nvPicPr>
                    <p:blipFill>
                      <a:blip r:embed="rId14"/>
                      <a:srcRect/>
                      <a:stretch>
                        <a:fillRect/>
                      </a:stretch>
                    </p:blipFill>
                    <p:spPr bwMode="auto">
                      <a:xfrm>
                        <a:off x="3005140" y="2401879"/>
                        <a:ext cx="346075"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 name="Object 19"/>
          <p:cNvGraphicFramePr>
            <a:graphicFrameLocks noChangeAspect="1"/>
          </p:cNvGraphicFramePr>
          <p:nvPr>
            <p:extLst>
              <p:ext uri="{D42A27DB-BD31-4B8C-83A1-F6EECF244321}">
                <p14:modId xmlns:p14="http://schemas.microsoft.com/office/powerpoint/2010/main" val="3292028020"/>
              </p:ext>
            </p:extLst>
          </p:nvPr>
        </p:nvGraphicFramePr>
        <p:xfrm>
          <a:off x="3041650" y="1479550"/>
          <a:ext cx="387350" cy="325438"/>
        </p:xfrm>
        <a:graphic>
          <a:graphicData uri="http://schemas.openxmlformats.org/presentationml/2006/ole">
            <mc:AlternateContent xmlns:mc="http://schemas.openxmlformats.org/markup-compatibility/2006">
              <mc:Choice xmlns:v="urn:schemas-microsoft-com:vml" Requires="v">
                <p:oleObj spid="_x0000_s106777" name="Equation" r:id="rId15" imgW="241300" imgH="203200" progId="Equation.DSMT4">
                  <p:embed/>
                </p:oleObj>
              </mc:Choice>
              <mc:Fallback>
                <p:oleObj name="Equation" r:id="rId15" imgW="241300" imgH="203200" progId="Equation.DSMT4">
                  <p:embed/>
                  <p:pic>
                    <p:nvPicPr>
                      <p:cNvPr id="0" name="Picture 25"/>
                      <p:cNvPicPr>
                        <a:picLocks noChangeAspect="1" noChangeArrowheads="1"/>
                      </p:cNvPicPr>
                      <p:nvPr/>
                    </p:nvPicPr>
                    <p:blipFill>
                      <a:blip r:embed="rId16"/>
                      <a:srcRect/>
                      <a:stretch>
                        <a:fillRect/>
                      </a:stretch>
                    </p:blipFill>
                    <p:spPr bwMode="auto">
                      <a:xfrm>
                        <a:off x="3041650" y="1479550"/>
                        <a:ext cx="387350"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 name="Object 19"/>
          <p:cNvGraphicFramePr>
            <a:graphicFrameLocks noChangeAspect="1"/>
          </p:cNvGraphicFramePr>
          <p:nvPr>
            <p:extLst>
              <p:ext uri="{D42A27DB-BD31-4B8C-83A1-F6EECF244321}">
                <p14:modId xmlns:p14="http://schemas.microsoft.com/office/powerpoint/2010/main" val="1297960714"/>
              </p:ext>
            </p:extLst>
          </p:nvPr>
        </p:nvGraphicFramePr>
        <p:xfrm>
          <a:off x="8558212" y="6318250"/>
          <a:ext cx="204788" cy="203200"/>
        </p:xfrm>
        <a:graphic>
          <a:graphicData uri="http://schemas.openxmlformats.org/presentationml/2006/ole">
            <mc:AlternateContent xmlns:mc="http://schemas.openxmlformats.org/markup-compatibility/2006">
              <mc:Choice xmlns:v="urn:schemas-microsoft-com:vml" Requires="v">
                <p:oleObj spid="_x0000_s106778" name="Equation" r:id="rId17" imgW="127000" imgH="127000" progId="Equation.DSMT4">
                  <p:embed/>
                </p:oleObj>
              </mc:Choice>
              <mc:Fallback>
                <p:oleObj name="Equation" r:id="rId17" imgW="127000" imgH="127000" progId="Equation.DSMT4">
                  <p:embed/>
                  <p:pic>
                    <p:nvPicPr>
                      <p:cNvPr id="0" name="Picture 26"/>
                      <p:cNvPicPr>
                        <a:picLocks noChangeAspect="1" noChangeArrowheads="1"/>
                      </p:cNvPicPr>
                      <p:nvPr/>
                    </p:nvPicPr>
                    <p:blipFill>
                      <a:blip r:embed="rId18"/>
                      <a:srcRect/>
                      <a:stretch>
                        <a:fillRect/>
                      </a:stretch>
                    </p:blipFill>
                    <p:spPr bwMode="auto">
                      <a:xfrm>
                        <a:off x="8558212" y="6318250"/>
                        <a:ext cx="204788"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More review:</a:t>
            </a:r>
          </a:p>
        </p:txBody>
      </p:sp>
      <p:cxnSp>
        <p:nvCxnSpPr>
          <p:cNvPr id="95" name="Straight Connector 94"/>
          <p:cNvCxnSpPr/>
          <p:nvPr/>
        </p:nvCxnSpPr>
        <p:spPr>
          <a:xfrm rot="5400000">
            <a:off x="618727" y="3352404"/>
            <a:ext cx="563800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059111" y="5943600"/>
            <a:ext cx="5770236"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3447" y="6428601"/>
            <a:ext cx="426168" cy="276999"/>
          </a:xfrm>
          <a:prstGeom prst="rect">
            <a:avLst/>
          </a:prstGeom>
          <a:noFill/>
        </p:spPr>
        <p:txBody>
          <a:bodyPr wrap="none" rtlCol="0">
            <a:spAutoFit/>
          </a:bodyPr>
          <a:lstStyle/>
          <a:p>
            <a:r>
              <a:rPr lang="en-US" sz="1200"/>
              <a:t>15.</a:t>
            </a:r>
            <a:r>
              <a:rPr lang="en-US" sz="1200" dirty="0"/>
              <a:t>)</a:t>
            </a:r>
          </a:p>
        </p:txBody>
      </p:sp>
      <p:sp>
        <p:nvSpPr>
          <p:cNvPr id="67" name="TextBox 66"/>
          <p:cNvSpPr txBox="1"/>
          <p:nvPr/>
        </p:nvSpPr>
        <p:spPr>
          <a:xfrm>
            <a:off x="224109" y="718691"/>
            <a:ext cx="2747691" cy="317009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6.)  A line of constant position (a line that includes all points in time associated with a given point in space) in the unprimed coordinate system run parallel to the ct-axis.  A number of these lines are shown to the right.</a:t>
            </a:r>
          </a:p>
        </p:txBody>
      </p:sp>
      <p:cxnSp>
        <p:nvCxnSpPr>
          <p:cNvPr id="18" name="Straight Connector 17"/>
          <p:cNvCxnSpPr/>
          <p:nvPr/>
        </p:nvCxnSpPr>
        <p:spPr>
          <a:xfrm rot="16200000">
            <a:off x="5328441" y="333295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a:off x="4867271" y="3344061"/>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a:off x="440610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394493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a:off x="348376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302259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256142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210025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a:off x="163908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a:off x="1177911" y="3334539"/>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8570" name="Object 26"/>
          <p:cNvGraphicFramePr>
            <a:graphicFrameLocks noChangeAspect="1"/>
          </p:cNvGraphicFramePr>
          <p:nvPr>
            <p:extLst>
              <p:ext uri="{D42A27DB-BD31-4B8C-83A1-F6EECF244321}">
                <p14:modId xmlns:p14="http://schemas.microsoft.com/office/powerpoint/2010/main" val="879634171"/>
              </p:ext>
            </p:extLst>
          </p:nvPr>
        </p:nvGraphicFramePr>
        <p:xfrm>
          <a:off x="3111500" y="6172200"/>
          <a:ext cx="650875" cy="325438"/>
        </p:xfrm>
        <a:graphic>
          <a:graphicData uri="http://schemas.openxmlformats.org/presentationml/2006/ole">
            <mc:AlternateContent xmlns:mc="http://schemas.openxmlformats.org/markup-compatibility/2006">
              <mc:Choice xmlns:v="urn:schemas-microsoft-com:vml" Requires="v">
                <p:oleObj spid="_x0000_s108828" name="Equation" r:id="rId3" imgW="406400" imgH="203200" progId="Equation.DSMT4">
                  <p:embed/>
                </p:oleObj>
              </mc:Choice>
              <mc:Fallback>
                <p:oleObj name="Equation" r:id="rId3" imgW="406400" imgH="203200" progId="Equation.DSMT4">
                  <p:embed/>
                  <p:pic>
                    <p:nvPicPr>
                      <p:cNvPr id="0" name="Picture 26"/>
                      <p:cNvPicPr>
                        <a:picLocks noChangeAspect="1" noChangeArrowheads="1"/>
                      </p:cNvPicPr>
                      <p:nvPr/>
                    </p:nvPicPr>
                    <p:blipFill>
                      <a:blip r:embed="rId4"/>
                      <a:srcRect/>
                      <a:stretch>
                        <a:fillRect/>
                      </a:stretch>
                    </p:blipFill>
                    <p:spPr bwMode="auto">
                      <a:xfrm>
                        <a:off x="3111500" y="6172200"/>
                        <a:ext cx="650875"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 name="Object 26"/>
          <p:cNvGraphicFramePr>
            <a:graphicFrameLocks noChangeAspect="1"/>
          </p:cNvGraphicFramePr>
          <p:nvPr>
            <p:extLst>
              <p:ext uri="{D42A27DB-BD31-4B8C-83A1-F6EECF244321}">
                <p14:modId xmlns:p14="http://schemas.microsoft.com/office/powerpoint/2010/main" val="3936216868"/>
              </p:ext>
            </p:extLst>
          </p:nvPr>
        </p:nvGraphicFramePr>
        <p:xfrm>
          <a:off x="4241789" y="6142830"/>
          <a:ext cx="284162" cy="325437"/>
        </p:xfrm>
        <a:graphic>
          <a:graphicData uri="http://schemas.openxmlformats.org/presentationml/2006/ole">
            <mc:AlternateContent xmlns:mc="http://schemas.openxmlformats.org/markup-compatibility/2006">
              <mc:Choice xmlns:v="urn:schemas-microsoft-com:vml" Requires="v">
                <p:oleObj spid="_x0000_s108829" name="Equation" r:id="rId5" imgW="177800" imgH="203200" progId="Equation.DSMT4">
                  <p:embed/>
                </p:oleObj>
              </mc:Choice>
              <mc:Fallback>
                <p:oleObj name="Equation" r:id="rId5" imgW="177800" imgH="203200" progId="Equation.DSMT4">
                  <p:embed/>
                  <p:pic>
                    <p:nvPicPr>
                      <p:cNvPr id="0" name="Picture 27"/>
                      <p:cNvPicPr>
                        <a:picLocks noChangeAspect="1" noChangeArrowheads="1"/>
                      </p:cNvPicPr>
                      <p:nvPr/>
                    </p:nvPicPr>
                    <p:blipFill>
                      <a:blip r:embed="rId6"/>
                      <a:srcRect/>
                      <a:stretch>
                        <a:fillRect/>
                      </a:stretch>
                    </p:blipFill>
                    <p:spPr bwMode="auto">
                      <a:xfrm>
                        <a:off x="4241789" y="6142830"/>
                        <a:ext cx="284162"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3" name="Object 26"/>
          <p:cNvGraphicFramePr>
            <a:graphicFrameLocks noChangeAspect="1"/>
          </p:cNvGraphicFramePr>
          <p:nvPr>
            <p:extLst>
              <p:ext uri="{D42A27DB-BD31-4B8C-83A1-F6EECF244321}">
                <p14:modId xmlns:p14="http://schemas.microsoft.com/office/powerpoint/2010/main" val="4210925763"/>
              </p:ext>
            </p:extLst>
          </p:nvPr>
        </p:nvGraphicFramePr>
        <p:xfrm>
          <a:off x="5164129" y="6172201"/>
          <a:ext cx="284162" cy="325437"/>
        </p:xfrm>
        <a:graphic>
          <a:graphicData uri="http://schemas.openxmlformats.org/presentationml/2006/ole">
            <mc:AlternateContent xmlns:mc="http://schemas.openxmlformats.org/markup-compatibility/2006">
              <mc:Choice xmlns:v="urn:schemas-microsoft-com:vml" Requires="v">
                <p:oleObj spid="_x0000_s108830" name="Equation" r:id="rId7" imgW="177800" imgH="203200" progId="Equation.DSMT4">
                  <p:embed/>
                </p:oleObj>
              </mc:Choice>
              <mc:Fallback>
                <p:oleObj name="Equation" r:id="rId7" imgW="177800" imgH="203200" progId="Equation.DSMT4">
                  <p:embed/>
                  <p:pic>
                    <p:nvPicPr>
                      <p:cNvPr id="0" name="Picture 28"/>
                      <p:cNvPicPr>
                        <a:picLocks noChangeAspect="1" noChangeArrowheads="1"/>
                      </p:cNvPicPr>
                      <p:nvPr/>
                    </p:nvPicPr>
                    <p:blipFill>
                      <a:blip r:embed="rId8"/>
                      <a:srcRect/>
                      <a:stretch>
                        <a:fillRect/>
                      </a:stretch>
                    </p:blipFill>
                    <p:spPr bwMode="auto">
                      <a:xfrm>
                        <a:off x="5164129" y="6172201"/>
                        <a:ext cx="284162"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 name="Object 26"/>
          <p:cNvGraphicFramePr>
            <a:graphicFrameLocks noChangeAspect="1"/>
          </p:cNvGraphicFramePr>
          <p:nvPr>
            <p:extLst>
              <p:ext uri="{D42A27DB-BD31-4B8C-83A1-F6EECF244321}">
                <p14:modId xmlns:p14="http://schemas.microsoft.com/office/powerpoint/2010/main" val="2888524441"/>
              </p:ext>
            </p:extLst>
          </p:nvPr>
        </p:nvGraphicFramePr>
        <p:xfrm>
          <a:off x="6086469" y="6172201"/>
          <a:ext cx="284162" cy="325437"/>
        </p:xfrm>
        <a:graphic>
          <a:graphicData uri="http://schemas.openxmlformats.org/presentationml/2006/ole">
            <mc:AlternateContent xmlns:mc="http://schemas.openxmlformats.org/markup-compatibility/2006">
              <mc:Choice xmlns:v="urn:schemas-microsoft-com:vml" Requires="v">
                <p:oleObj spid="_x0000_s108831" name="Equation" r:id="rId9" imgW="177800" imgH="203200" progId="Equation.DSMT4">
                  <p:embed/>
                </p:oleObj>
              </mc:Choice>
              <mc:Fallback>
                <p:oleObj name="Equation" r:id="rId9" imgW="177800" imgH="203200" progId="Equation.DSMT4">
                  <p:embed/>
                  <p:pic>
                    <p:nvPicPr>
                      <p:cNvPr id="0" name="Picture 30"/>
                      <p:cNvPicPr>
                        <a:picLocks noChangeAspect="1" noChangeArrowheads="1"/>
                      </p:cNvPicPr>
                      <p:nvPr/>
                    </p:nvPicPr>
                    <p:blipFill>
                      <a:blip r:embed="rId10"/>
                      <a:srcRect/>
                      <a:stretch>
                        <a:fillRect/>
                      </a:stretch>
                    </p:blipFill>
                    <p:spPr bwMode="auto">
                      <a:xfrm>
                        <a:off x="6086469" y="6172201"/>
                        <a:ext cx="284162"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 name="Object 26"/>
          <p:cNvGraphicFramePr>
            <a:graphicFrameLocks noChangeAspect="1"/>
          </p:cNvGraphicFramePr>
          <p:nvPr>
            <p:extLst>
              <p:ext uri="{D42A27DB-BD31-4B8C-83A1-F6EECF244321}">
                <p14:modId xmlns:p14="http://schemas.microsoft.com/office/powerpoint/2010/main" val="13146992"/>
              </p:ext>
            </p:extLst>
          </p:nvPr>
        </p:nvGraphicFramePr>
        <p:xfrm>
          <a:off x="7008809" y="6172201"/>
          <a:ext cx="284162" cy="325437"/>
        </p:xfrm>
        <a:graphic>
          <a:graphicData uri="http://schemas.openxmlformats.org/presentationml/2006/ole">
            <mc:AlternateContent xmlns:mc="http://schemas.openxmlformats.org/markup-compatibility/2006">
              <mc:Choice xmlns:v="urn:schemas-microsoft-com:vml" Requires="v">
                <p:oleObj spid="_x0000_s108832" name="Equation" r:id="rId11" imgW="177800" imgH="203200" progId="Equation.DSMT4">
                  <p:embed/>
                </p:oleObj>
              </mc:Choice>
              <mc:Fallback>
                <p:oleObj name="Equation" r:id="rId11" imgW="177800" imgH="203200" progId="Equation.DSMT4">
                  <p:embed/>
                  <p:pic>
                    <p:nvPicPr>
                      <p:cNvPr id="0" name="Picture 31"/>
                      <p:cNvPicPr>
                        <a:picLocks noChangeAspect="1" noChangeArrowheads="1"/>
                      </p:cNvPicPr>
                      <p:nvPr/>
                    </p:nvPicPr>
                    <p:blipFill>
                      <a:blip r:embed="rId12"/>
                      <a:srcRect/>
                      <a:stretch>
                        <a:fillRect/>
                      </a:stretch>
                    </p:blipFill>
                    <p:spPr bwMode="auto">
                      <a:xfrm>
                        <a:off x="7008809" y="6172201"/>
                        <a:ext cx="284162"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8" name="Object 26"/>
          <p:cNvGraphicFramePr>
            <a:graphicFrameLocks noChangeAspect="1"/>
          </p:cNvGraphicFramePr>
          <p:nvPr>
            <p:extLst>
              <p:ext uri="{D42A27DB-BD31-4B8C-83A1-F6EECF244321}">
                <p14:modId xmlns:p14="http://schemas.microsoft.com/office/powerpoint/2010/main" val="1439619583"/>
              </p:ext>
            </p:extLst>
          </p:nvPr>
        </p:nvGraphicFramePr>
        <p:xfrm>
          <a:off x="7924800" y="6172200"/>
          <a:ext cx="323850" cy="325437"/>
        </p:xfrm>
        <a:graphic>
          <a:graphicData uri="http://schemas.openxmlformats.org/presentationml/2006/ole">
            <mc:AlternateContent xmlns:mc="http://schemas.openxmlformats.org/markup-compatibility/2006">
              <mc:Choice xmlns:v="urn:schemas-microsoft-com:vml" Requires="v">
                <p:oleObj spid="_x0000_s108833" name="Equation" r:id="rId13" imgW="203200" imgH="203200" progId="Equation.DSMT4">
                  <p:embed/>
                </p:oleObj>
              </mc:Choice>
              <mc:Fallback>
                <p:oleObj name="Equation" r:id="rId13" imgW="203200" imgH="203200" progId="Equation.DSMT4">
                  <p:embed/>
                  <p:pic>
                    <p:nvPicPr>
                      <p:cNvPr id="0" name="Picture 33"/>
                      <p:cNvPicPr>
                        <a:picLocks noChangeAspect="1" noChangeArrowheads="1"/>
                      </p:cNvPicPr>
                      <p:nvPr/>
                    </p:nvPicPr>
                    <p:blipFill>
                      <a:blip r:embed="rId14"/>
                      <a:srcRect/>
                      <a:stretch>
                        <a:fillRect/>
                      </a:stretch>
                    </p:blipFill>
                    <p:spPr bwMode="auto">
                      <a:xfrm>
                        <a:off x="7924800" y="6172200"/>
                        <a:ext cx="323850" cy="32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 name="Object 26"/>
          <p:cNvGraphicFramePr>
            <a:graphicFrameLocks noChangeAspect="1"/>
          </p:cNvGraphicFramePr>
          <p:nvPr>
            <p:extLst>
              <p:ext uri="{D42A27DB-BD31-4B8C-83A1-F6EECF244321}">
                <p14:modId xmlns:p14="http://schemas.microsoft.com/office/powerpoint/2010/main" val="1892890182"/>
              </p:ext>
            </p:extLst>
          </p:nvPr>
        </p:nvGraphicFramePr>
        <p:xfrm>
          <a:off x="8686800" y="5943600"/>
          <a:ext cx="203200" cy="203200"/>
        </p:xfrm>
        <a:graphic>
          <a:graphicData uri="http://schemas.openxmlformats.org/presentationml/2006/ole">
            <mc:AlternateContent xmlns:mc="http://schemas.openxmlformats.org/markup-compatibility/2006">
              <mc:Choice xmlns:v="urn:schemas-microsoft-com:vml" Requires="v">
                <p:oleObj spid="_x0000_s108834" name="Equation" r:id="rId15" imgW="127000" imgH="127000" progId="Equation.DSMT4">
                  <p:embed/>
                </p:oleObj>
              </mc:Choice>
              <mc:Fallback>
                <p:oleObj name="Equation" r:id="rId15" imgW="127000" imgH="127000" progId="Equation.DSMT4">
                  <p:embed/>
                  <p:pic>
                    <p:nvPicPr>
                      <p:cNvPr id="0" name="Picture 34"/>
                      <p:cNvPicPr>
                        <a:picLocks noChangeAspect="1" noChangeArrowheads="1"/>
                      </p:cNvPicPr>
                      <p:nvPr/>
                    </p:nvPicPr>
                    <p:blipFill>
                      <a:blip r:embed="rId16"/>
                      <a:srcRect/>
                      <a:stretch>
                        <a:fillRect/>
                      </a:stretch>
                    </p:blipFill>
                    <p:spPr bwMode="auto">
                      <a:xfrm>
                        <a:off x="8686800" y="5943600"/>
                        <a:ext cx="2032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2" name="Object 26"/>
          <p:cNvGraphicFramePr>
            <a:graphicFrameLocks noChangeAspect="1"/>
          </p:cNvGraphicFramePr>
          <p:nvPr>
            <p:extLst>
              <p:ext uri="{D42A27DB-BD31-4B8C-83A1-F6EECF244321}">
                <p14:modId xmlns:p14="http://schemas.microsoft.com/office/powerpoint/2010/main" val="1845176349"/>
              </p:ext>
            </p:extLst>
          </p:nvPr>
        </p:nvGraphicFramePr>
        <p:xfrm>
          <a:off x="3128963" y="552450"/>
          <a:ext cx="263525" cy="223838"/>
        </p:xfrm>
        <a:graphic>
          <a:graphicData uri="http://schemas.openxmlformats.org/presentationml/2006/ole">
            <mc:AlternateContent xmlns:mc="http://schemas.openxmlformats.org/markup-compatibility/2006">
              <mc:Choice xmlns:v="urn:schemas-microsoft-com:vml" Requires="v">
                <p:oleObj spid="_x0000_s108835" name="Equation" r:id="rId17" imgW="165100" imgH="139700" progId="Equation.DSMT4">
                  <p:embed/>
                </p:oleObj>
              </mc:Choice>
              <mc:Fallback>
                <p:oleObj name="Equation" r:id="rId17" imgW="165100" imgH="139700" progId="Equation.DSMT4">
                  <p:embed/>
                  <p:pic>
                    <p:nvPicPr>
                      <p:cNvPr id="0" name="Picture 35"/>
                      <p:cNvPicPr>
                        <a:picLocks noChangeAspect="1" noChangeArrowheads="1"/>
                      </p:cNvPicPr>
                      <p:nvPr/>
                    </p:nvPicPr>
                    <p:blipFill>
                      <a:blip r:embed="rId18"/>
                      <a:srcRect/>
                      <a:stretch>
                        <a:fillRect/>
                      </a:stretch>
                    </p:blipFill>
                    <p:spPr bwMode="auto">
                      <a:xfrm>
                        <a:off x="3128963" y="552450"/>
                        <a:ext cx="263525" cy="22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Still more review:</a:t>
            </a:r>
          </a:p>
        </p:txBody>
      </p:sp>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971800" y="2488406"/>
            <a:ext cx="5499100" cy="425484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16.)</a:t>
            </a:r>
          </a:p>
        </p:txBody>
      </p:sp>
      <p:graphicFrame>
        <p:nvGraphicFramePr>
          <p:cNvPr id="144" name="Object 2"/>
          <p:cNvGraphicFramePr>
            <a:graphicFrameLocks noChangeAspect="1"/>
          </p:cNvGraphicFramePr>
          <p:nvPr>
            <p:extLst>
              <p:ext uri="{D42A27DB-BD31-4B8C-83A1-F6EECF244321}">
                <p14:modId xmlns:p14="http://schemas.microsoft.com/office/powerpoint/2010/main" val="1955181785"/>
              </p:ext>
            </p:extLst>
          </p:nvPr>
        </p:nvGraphicFramePr>
        <p:xfrm>
          <a:off x="8561388" y="6350000"/>
          <a:ext cx="201612" cy="201612"/>
        </p:xfrm>
        <a:graphic>
          <a:graphicData uri="http://schemas.openxmlformats.org/presentationml/2006/ole">
            <mc:AlternateContent xmlns:mc="http://schemas.openxmlformats.org/markup-compatibility/2006">
              <mc:Choice xmlns:v="urn:schemas-microsoft-com:vml" Requires="v">
                <p:oleObj spid="_x0000_s107650" name="Equation" r:id="rId3" imgW="127000" imgH="127000" progId="Equation.DSMT4">
                  <p:embed/>
                </p:oleObj>
              </mc:Choice>
              <mc:Fallback>
                <p:oleObj name="Equation" r:id="rId3" imgW="127000" imgH="127000" progId="Equation.DSMT4">
                  <p:embed/>
                  <p:pic>
                    <p:nvPicPr>
                      <p:cNvPr id="0" name="Picture 2"/>
                      <p:cNvPicPr>
                        <a:picLocks noChangeAspect="1" noChangeArrowheads="1"/>
                      </p:cNvPicPr>
                      <p:nvPr/>
                    </p:nvPicPr>
                    <p:blipFill>
                      <a:blip r:embed="rId4"/>
                      <a:srcRect/>
                      <a:stretch>
                        <a:fillRect/>
                      </a:stretch>
                    </p:blipFill>
                    <p:spPr bwMode="auto">
                      <a:xfrm>
                        <a:off x="8561388" y="6350000"/>
                        <a:ext cx="201612" cy="201612"/>
                      </a:xfrm>
                      <a:prstGeom prst="rect">
                        <a:avLst/>
                      </a:prstGeom>
                      <a:noFill/>
                      <a:ln>
                        <a:noFill/>
                      </a:ln>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675888057"/>
              </p:ext>
            </p:extLst>
          </p:nvPr>
        </p:nvGraphicFramePr>
        <p:xfrm>
          <a:off x="8351836" y="2522782"/>
          <a:ext cx="271463" cy="250581"/>
        </p:xfrm>
        <a:graphic>
          <a:graphicData uri="http://schemas.openxmlformats.org/presentationml/2006/ole">
            <mc:AlternateContent xmlns:mc="http://schemas.openxmlformats.org/markup-compatibility/2006">
              <mc:Choice xmlns:v="urn:schemas-microsoft-com:vml" Requires="v">
                <p:oleObj spid="_x0000_s107651" name="Equation" r:id="rId5" imgW="165100" imgH="152400" progId="Equation.DSMT4">
                  <p:embed/>
                </p:oleObj>
              </mc:Choice>
              <mc:Fallback>
                <p:oleObj name="Equation" r:id="rId5" imgW="165100" imgH="15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1836" y="2522782"/>
                        <a:ext cx="271463" cy="250581"/>
                      </a:xfrm>
                      <a:prstGeom prst="rect">
                        <a:avLst/>
                      </a:prstGeom>
                      <a:noFill/>
                      <a:ln>
                        <a:noFill/>
                      </a:ln>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94504204"/>
              </p:ext>
            </p:extLst>
          </p:nvPr>
        </p:nvGraphicFramePr>
        <p:xfrm>
          <a:off x="3199278" y="1423527"/>
          <a:ext cx="293222" cy="248111"/>
        </p:xfrm>
        <a:graphic>
          <a:graphicData uri="http://schemas.openxmlformats.org/presentationml/2006/ole">
            <mc:AlternateContent xmlns:mc="http://schemas.openxmlformats.org/markup-compatibility/2006">
              <mc:Choice xmlns:v="urn:schemas-microsoft-com:vml" Requires="v">
                <p:oleObj spid="_x0000_s107652" name="Equation" r:id="rId7" imgW="165100" imgH="139700" progId="Equation.DSMT4">
                  <p:embed/>
                </p:oleObj>
              </mc:Choice>
              <mc:Fallback>
                <p:oleObj name="Equation" r:id="rId7" imgW="165100" imgH="139700" progId="Equation.DSMT4">
                  <p:embed/>
                  <p:pic>
                    <p:nvPicPr>
                      <p:cNvPr id="0" name="Picture 4"/>
                      <p:cNvPicPr>
                        <a:picLocks noChangeAspect="1" noChangeArrowheads="1"/>
                      </p:cNvPicPr>
                      <p:nvPr/>
                    </p:nvPicPr>
                    <p:blipFill>
                      <a:blip r:embed="rId8"/>
                      <a:srcRect/>
                      <a:stretch>
                        <a:fillRect/>
                      </a:stretch>
                    </p:blipFill>
                    <p:spPr bwMode="auto">
                      <a:xfrm>
                        <a:off x="3199278" y="1423527"/>
                        <a:ext cx="293222" cy="248111"/>
                      </a:xfrm>
                      <a:prstGeom prst="rect">
                        <a:avLst/>
                      </a:prstGeom>
                      <a:noFill/>
                      <a:ln>
                        <a:noFill/>
                      </a:ln>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767790851"/>
              </p:ext>
            </p:extLst>
          </p:nvPr>
        </p:nvGraphicFramePr>
        <p:xfrm>
          <a:off x="7246892" y="780372"/>
          <a:ext cx="384220" cy="288165"/>
        </p:xfrm>
        <a:graphic>
          <a:graphicData uri="http://schemas.openxmlformats.org/presentationml/2006/ole">
            <mc:AlternateContent xmlns:mc="http://schemas.openxmlformats.org/markup-compatibility/2006">
              <mc:Choice xmlns:v="urn:schemas-microsoft-com:vml" Requires="v">
                <p:oleObj spid="_x0000_s107653" name="Equation" r:id="rId9" imgW="203200" imgH="152400" progId="Equation.DSMT4">
                  <p:embed/>
                </p:oleObj>
              </mc:Choice>
              <mc:Fallback>
                <p:oleObj name="Equation" r:id="rId9" imgW="203200" imgH="152400" progId="Equation.DSMT4">
                  <p:embed/>
                  <p:pic>
                    <p:nvPicPr>
                      <p:cNvPr id="0" name="Picture 5"/>
                      <p:cNvPicPr>
                        <a:picLocks noChangeAspect="1" noChangeArrowheads="1"/>
                      </p:cNvPicPr>
                      <p:nvPr/>
                    </p:nvPicPr>
                    <p:blipFill>
                      <a:blip r:embed="rId10"/>
                      <a:srcRect/>
                      <a:stretch>
                        <a:fillRect/>
                      </a:stretch>
                    </p:blipFill>
                    <p:spPr bwMode="auto">
                      <a:xfrm>
                        <a:off x="7246892" y="780372"/>
                        <a:ext cx="384220" cy="288165"/>
                      </a:xfrm>
                      <a:prstGeom prst="rect">
                        <a:avLst/>
                      </a:prstGeom>
                      <a:noFill/>
                      <a:ln>
                        <a:noFill/>
                      </a:ln>
                    </p:spPr>
                  </p:pic>
                </p:oleObj>
              </mc:Fallback>
            </mc:AlternateContent>
          </a:graphicData>
        </a:graphic>
      </p:graphicFrame>
      <p:cxnSp>
        <p:nvCxnSpPr>
          <p:cNvPr id="76" name="Straight Connector 75"/>
          <p:cNvCxnSpPr/>
          <p:nvPr/>
        </p:nvCxnSpPr>
        <p:spPr>
          <a:xfrm rot="5400000" flipH="1" flipV="1">
            <a:off x="2545853" y="1657996"/>
            <a:ext cx="5750917" cy="4419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420" y="916137"/>
            <a:ext cx="2747691"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7.)  A line of simultaneity in the primed coordinate system runs parallel to the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’-axis.  A number of these lines are shown to the right.</a:t>
            </a:r>
          </a:p>
        </p:txBody>
      </p:sp>
      <p:cxnSp>
        <p:nvCxnSpPr>
          <p:cNvPr id="19" name="Straight Connector 18"/>
          <p:cNvCxnSpPr/>
          <p:nvPr/>
        </p:nvCxnSpPr>
        <p:spPr>
          <a:xfrm flipV="1">
            <a:off x="4025900" y="1531938"/>
            <a:ext cx="5088119" cy="3942112"/>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029200" y="1068537"/>
            <a:ext cx="4038600" cy="3136307"/>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943600" y="609600"/>
            <a:ext cx="3124200" cy="240223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858000" y="304800"/>
            <a:ext cx="2057400" cy="1570866"/>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rot="19336859">
            <a:off x="2805592" y="6344445"/>
            <a:ext cx="831580" cy="350837"/>
            <a:chOff x="463821" y="2620963"/>
            <a:chExt cx="831580" cy="350837"/>
          </a:xfrm>
        </p:grpSpPr>
        <p:sp>
          <p:nvSpPr>
            <p:cNvPr id="24" name="TextBox 23"/>
            <p:cNvSpPr txBox="1"/>
            <p:nvPr/>
          </p:nvSpPr>
          <p:spPr>
            <a:xfrm>
              <a:off x="463821" y="2620963"/>
              <a:ext cx="831580" cy="307777"/>
            </a:xfrm>
            <a:prstGeom prst="rect">
              <a:avLst/>
            </a:prstGeom>
            <a:noFill/>
          </p:spPr>
          <p:txBody>
            <a:bodyPr wrap="square" rtlCol="0">
              <a:spAutoFit/>
            </a:bodyPr>
            <a:lstStyle/>
            <a:p>
              <a:r>
                <a:rPr lang="en-US" sz="1400" dirty="0"/>
                <a:t>ct’  = 0</a:t>
              </a:r>
            </a:p>
          </p:txBody>
        </p:sp>
        <p:sp>
          <p:nvSpPr>
            <p:cNvPr id="25" name="TextBox 24"/>
            <p:cNvSpPr txBox="1"/>
            <p:nvPr/>
          </p:nvSpPr>
          <p:spPr>
            <a:xfrm>
              <a:off x="616221" y="2710190"/>
              <a:ext cx="374379" cy="261610"/>
            </a:xfrm>
            <a:prstGeom prst="rect">
              <a:avLst/>
            </a:prstGeom>
            <a:noFill/>
          </p:spPr>
          <p:txBody>
            <a:bodyPr wrap="square" rtlCol="0">
              <a:spAutoFit/>
            </a:bodyPr>
            <a:lstStyle/>
            <a:p>
              <a:r>
                <a:rPr lang="en-US" sz="1100" dirty="0" err="1"/>
                <a:t>o</a:t>
              </a:r>
              <a:endParaRPr lang="en-US" sz="1100" dirty="0"/>
            </a:p>
          </p:txBody>
        </p:sp>
      </p:grpSp>
      <p:grpSp>
        <p:nvGrpSpPr>
          <p:cNvPr id="35" name="Group 34"/>
          <p:cNvGrpSpPr/>
          <p:nvPr/>
        </p:nvGrpSpPr>
        <p:grpSpPr>
          <a:xfrm rot="19336859">
            <a:off x="3643792" y="5246918"/>
            <a:ext cx="831580" cy="350837"/>
            <a:chOff x="463821" y="2620963"/>
            <a:chExt cx="831580" cy="350837"/>
          </a:xfrm>
        </p:grpSpPr>
        <p:sp>
          <p:nvSpPr>
            <p:cNvPr id="36" name="TextBox 35"/>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37" name="TextBox 36"/>
            <p:cNvSpPr txBox="1"/>
            <p:nvPr/>
          </p:nvSpPr>
          <p:spPr>
            <a:xfrm>
              <a:off x="616221" y="2710190"/>
              <a:ext cx="374379" cy="261610"/>
            </a:xfrm>
            <a:prstGeom prst="rect">
              <a:avLst/>
            </a:prstGeom>
            <a:noFill/>
          </p:spPr>
          <p:txBody>
            <a:bodyPr wrap="square" rtlCol="0">
              <a:spAutoFit/>
            </a:bodyPr>
            <a:lstStyle/>
            <a:p>
              <a:r>
                <a:rPr lang="en-US" sz="1100" dirty="0" err="1"/>
                <a:t>1</a:t>
              </a:r>
              <a:endParaRPr lang="en-US" sz="1100" dirty="0"/>
            </a:p>
          </p:txBody>
        </p:sp>
      </p:grpSp>
      <p:grpSp>
        <p:nvGrpSpPr>
          <p:cNvPr id="38" name="Group 37"/>
          <p:cNvGrpSpPr/>
          <p:nvPr/>
        </p:nvGrpSpPr>
        <p:grpSpPr>
          <a:xfrm rot="19336859">
            <a:off x="4613408" y="3951518"/>
            <a:ext cx="831580" cy="350837"/>
            <a:chOff x="463821" y="2620963"/>
            <a:chExt cx="831580" cy="350837"/>
          </a:xfrm>
        </p:grpSpPr>
        <p:sp>
          <p:nvSpPr>
            <p:cNvPr id="39" name="TextBox 38"/>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40" name="TextBox 39"/>
            <p:cNvSpPr txBox="1"/>
            <p:nvPr/>
          </p:nvSpPr>
          <p:spPr>
            <a:xfrm>
              <a:off x="616221" y="2710190"/>
              <a:ext cx="374379" cy="261610"/>
            </a:xfrm>
            <a:prstGeom prst="rect">
              <a:avLst/>
            </a:prstGeom>
            <a:noFill/>
          </p:spPr>
          <p:txBody>
            <a:bodyPr wrap="square" rtlCol="0">
              <a:spAutoFit/>
            </a:bodyPr>
            <a:lstStyle/>
            <a:p>
              <a:r>
                <a:rPr lang="en-US" sz="1100" dirty="0" err="1"/>
                <a:t>2</a:t>
              </a:r>
              <a:endParaRPr lang="en-US" sz="1100" dirty="0"/>
            </a:p>
          </p:txBody>
        </p:sp>
      </p:grpSp>
      <p:grpSp>
        <p:nvGrpSpPr>
          <p:cNvPr id="41" name="Group 40"/>
          <p:cNvGrpSpPr/>
          <p:nvPr/>
        </p:nvGrpSpPr>
        <p:grpSpPr>
          <a:xfrm rot="19336859">
            <a:off x="5506828" y="2784245"/>
            <a:ext cx="831580" cy="350837"/>
            <a:chOff x="463821" y="2620963"/>
            <a:chExt cx="831580" cy="350837"/>
          </a:xfrm>
        </p:grpSpPr>
        <p:sp>
          <p:nvSpPr>
            <p:cNvPr id="42" name="TextBox 41"/>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43" name="TextBox 42"/>
            <p:cNvSpPr txBox="1"/>
            <p:nvPr/>
          </p:nvSpPr>
          <p:spPr>
            <a:xfrm>
              <a:off x="616221" y="2710190"/>
              <a:ext cx="374379" cy="261610"/>
            </a:xfrm>
            <a:prstGeom prst="rect">
              <a:avLst/>
            </a:prstGeom>
            <a:noFill/>
          </p:spPr>
          <p:txBody>
            <a:bodyPr wrap="square" rtlCol="0">
              <a:spAutoFit/>
            </a:bodyPr>
            <a:lstStyle/>
            <a:p>
              <a:r>
                <a:rPr lang="en-US" sz="1100" dirty="0" err="1"/>
                <a:t>3</a:t>
              </a:r>
              <a:endParaRPr lang="en-US" sz="1100" dirty="0"/>
            </a:p>
          </p:txBody>
        </p:sp>
      </p:grpSp>
      <p:sp>
        <p:nvSpPr>
          <p:cNvPr id="45" name="TextBox 44"/>
          <p:cNvSpPr txBox="1"/>
          <p:nvPr/>
        </p:nvSpPr>
        <p:spPr>
          <a:xfrm rot="19336859">
            <a:off x="6408056" y="1645744"/>
            <a:ext cx="831580" cy="307777"/>
          </a:xfrm>
          <a:prstGeom prst="rect">
            <a:avLst/>
          </a:prstGeom>
          <a:noFill/>
        </p:spPr>
        <p:txBody>
          <a:bodyPr wrap="square" rtlCol="0">
            <a:spAutoFit/>
          </a:bodyPr>
          <a:lstStyle/>
          <a:p>
            <a:r>
              <a:rPr lang="en-US" sz="1400" dirty="0"/>
              <a:t>ct’  </a:t>
            </a:r>
          </a:p>
        </p:txBody>
      </p:sp>
      <p:sp>
        <p:nvSpPr>
          <p:cNvPr id="46" name="TextBox 45"/>
          <p:cNvSpPr txBox="1"/>
          <p:nvPr/>
        </p:nvSpPr>
        <p:spPr>
          <a:xfrm rot="19336859">
            <a:off x="6616846" y="1767767"/>
            <a:ext cx="374379" cy="261610"/>
          </a:xfrm>
          <a:prstGeom prst="rect">
            <a:avLst/>
          </a:prstGeom>
          <a:noFill/>
        </p:spPr>
        <p:txBody>
          <a:bodyPr wrap="square" rtlCol="0">
            <a:spAutoFit/>
          </a:bodyPr>
          <a:lstStyle/>
          <a:p>
            <a:r>
              <a:rPr lang="en-US" sz="1100" dirty="0" err="1"/>
              <a:t>4</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338554"/>
          </a:xfrm>
          <a:prstGeom prst="rect">
            <a:avLst/>
          </a:prstGeom>
          <a:noFill/>
        </p:spPr>
        <p:txBody>
          <a:bodyPr wrap="square" rtlCol="0">
            <a:spAutoFit/>
          </a:bodyPr>
          <a:lstStyle/>
          <a:p>
            <a:r>
              <a:rPr lang="en-US" sz="1600" dirty="0"/>
              <a:t>Still more review:</a:t>
            </a:r>
          </a:p>
        </p:txBody>
      </p:sp>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3592515" y="2209800"/>
            <a:ext cx="5246685" cy="404415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17.)</a:t>
            </a:r>
          </a:p>
        </p:txBody>
      </p:sp>
      <p:graphicFrame>
        <p:nvGraphicFramePr>
          <p:cNvPr id="144" name="Object 2"/>
          <p:cNvGraphicFramePr>
            <a:graphicFrameLocks noChangeAspect="1"/>
          </p:cNvGraphicFramePr>
          <p:nvPr>
            <p:extLst>
              <p:ext uri="{D42A27DB-BD31-4B8C-83A1-F6EECF244321}">
                <p14:modId xmlns:p14="http://schemas.microsoft.com/office/powerpoint/2010/main" val="3596578092"/>
              </p:ext>
            </p:extLst>
          </p:nvPr>
        </p:nvGraphicFramePr>
        <p:xfrm>
          <a:off x="8545403" y="6349999"/>
          <a:ext cx="217598" cy="217598"/>
        </p:xfrm>
        <a:graphic>
          <a:graphicData uri="http://schemas.openxmlformats.org/presentationml/2006/ole">
            <mc:AlternateContent xmlns:mc="http://schemas.openxmlformats.org/markup-compatibility/2006">
              <mc:Choice xmlns:v="urn:schemas-microsoft-com:vml" Requires="v">
                <p:oleObj spid="_x0000_s125058" name="Equation" r:id="rId3" imgW="127000" imgH="127000" progId="Equation.DSMT4">
                  <p:embed/>
                </p:oleObj>
              </mc:Choice>
              <mc:Fallback>
                <p:oleObj name="Equation" r:id="rId3" imgW="127000" imgH="127000" progId="Equation.DSMT4">
                  <p:embed/>
                  <p:pic>
                    <p:nvPicPr>
                      <p:cNvPr id="0" name="Picture 2"/>
                      <p:cNvPicPr>
                        <a:picLocks noChangeAspect="1" noChangeArrowheads="1"/>
                      </p:cNvPicPr>
                      <p:nvPr/>
                    </p:nvPicPr>
                    <p:blipFill>
                      <a:blip r:embed="rId4"/>
                      <a:srcRect/>
                      <a:stretch>
                        <a:fillRect/>
                      </a:stretch>
                    </p:blipFill>
                    <p:spPr bwMode="auto">
                      <a:xfrm>
                        <a:off x="8545403" y="6349999"/>
                        <a:ext cx="217598" cy="217598"/>
                      </a:xfrm>
                      <a:prstGeom prst="rect">
                        <a:avLst/>
                      </a:prstGeom>
                      <a:noFill/>
                      <a:ln>
                        <a:noFill/>
                      </a:ln>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2614514057"/>
              </p:ext>
            </p:extLst>
          </p:nvPr>
        </p:nvGraphicFramePr>
        <p:xfrm>
          <a:off x="8750300" y="2198841"/>
          <a:ext cx="259522" cy="239559"/>
        </p:xfrm>
        <a:graphic>
          <a:graphicData uri="http://schemas.openxmlformats.org/presentationml/2006/ole">
            <mc:AlternateContent xmlns:mc="http://schemas.openxmlformats.org/markup-compatibility/2006">
              <mc:Choice xmlns:v="urn:schemas-microsoft-com:vml" Requires="v">
                <p:oleObj spid="_x0000_s125059" name="Equation" r:id="rId5" imgW="165100" imgH="152400" progId="Equation.DSMT4">
                  <p:embed/>
                </p:oleObj>
              </mc:Choice>
              <mc:Fallback>
                <p:oleObj name="Equation" r:id="rId5" imgW="165100" imgH="152400" progId="Equation.DSMT4">
                  <p:embed/>
                  <p:pic>
                    <p:nvPicPr>
                      <p:cNvPr id="0" name="Picture 3"/>
                      <p:cNvPicPr>
                        <a:picLocks noChangeAspect="1" noChangeArrowheads="1"/>
                      </p:cNvPicPr>
                      <p:nvPr/>
                    </p:nvPicPr>
                    <p:blipFill>
                      <a:blip r:embed="rId6"/>
                      <a:srcRect/>
                      <a:stretch>
                        <a:fillRect/>
                      </a:stretch>
                    </p:blipFill>
                    <p:spPr bwMode="auto">
                      <a:xfrm>
                        <a:off x="8750300" y="2198841"/>
                        <a:ext cx="259522" cy="239559"/>
                      </a:xfrm>
                      <a:prstGeom prst="rect">
                        <a:avLst/>
                      </a:prstGeom>
                      <a:noFill/>
                      <a:ln>
                        <a:noFill/>
                      </a:ln>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817248724"/>
              </p:ext>
            </p:extLst>
          </p:nvPr>
        </p:nvGraphicFramePr>
        <p:xfrm>
          <a:off x="3327400" y="1447800"/>
          <a:ext cx="264536" cy="223838"/>
        </p:xfrm>
        <a:graphic>
          <a:graphicData uri="http://schemas.openxmlformats.org/presentationml/2006/ole">
            <mc:AlternateContent xmlns:mc="http://schemas.openxmlformats.org/markup-compatibility/2006">
              <mc:Choice xmlns:v="urn:schemas-microsoft-com:vml" Requires="v">
                <p:oleObj spid="_x0000_s125060" name="Equation" r:id="rId7" imgW="165100" imgH="139700" progId="Equation.DSMT4">
                  <p:embed/>
                </p:oleObj>
              </mc:Choice>
              <mc:Fallback>
                <p:oleObj name="Equation" r:id="rId7" imgW="165100" imgH="139700" progId="Equation.DSMT4">
                  <p:embed/>
                  <p:pic>
                    <p:nvPicPr>
                      <p:cNvPr id="0" name="Picture 4"/>
                      <p:cNvPicPr>
                        <a:picLocks noChangeAspect="1" noChangeArrowheads="1"/>
                      </p:cNvPicPr>
                      <p:nvPr/>
                    </p:nvPicPr>
                    <p:blipFill>
                      <a:blip r:embed="rId8"/>
                      <a:srcRect/>
                      <a:stretch>
                        <a:fillRect/>
                      </a:stretch>
                    </p:blipFill>
                    <p:spPr bwMode="auto">
                      <a:xfrm>
                        <a:off x="3327400" y="1447800"/>
                        <a:ext cx="264536" cy="223838"/>
                      </a:xfrm>
                      <a:prstGeom prst="rect">
                        <a:avLst/>
                      </a:prstGeom>
                      <a:noFill/>
                      <a:ln>
                        <a:noFill/>
                      </a:ln>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3448787162"/>
              </p:ext>
            </p:extLst>
          </p:nvPr>
        </p:nvGraphicFramePr>
        <p:xfrm>
          <a:off x="7326311" y="853643"/>
          <a:ext cx="286525" cy="214894"/>
        </p:xfrm>
        <a:graphic>
          <a:graphicData uri="http://schemas.openxmlformats.org/presentationml/2006/ole">
            <mc:AlternateContent xmlns:mc="http://schemas.openxmlformats.org/markup-compatibility/2006">
              <mc:Choice xmlns:v="urn:schemas-microsoft-com:vml" Requires="v">
                <p:oleObj spid="_x0000_s125061" name="Equation" r:id="rId9" imgW="203200" imgH="152400" progId="Equation.DSMT4">
                  <p:embed/>
                </p:oleObj>
              </mc:Choice>
              <mc:Fallback>
                <p:oleObj name="Equation" r:id="rId9" imgW="203200" imgH="152400" progId="Equation.DSMT4">
                  <p:embed/>
                  <p:pic>
                    <p:nvPicPr>
                      <p:cNvPr id="0" name="Picture 5"/>
                      <p:cNvPicPr>
                        <a:picLocks noChangeAspect="1" noChangeArrowheads="1"/>
                      </p:cNvPicPr>
                      <p:nvPr/>
                    </p:nvPicPr>
                    <p:blipFill>
                      <a:blip r:embed="rId10"/>
                      <a:srcRect/>
                      <a:stretch>
                        <a:fillRect/>
                      </a:stretch>
                    </p:blipFill>
                    <p:spPr bwMode="auto">
                      <a:xfrm>
                        <a:off x="7326311" y="853643"/>
                        <a:ext cx="286525" cy="214894"/>
                      </a:xfrm>
                      <a:prstGeom prst="rect">
                        <a:avLst/>
                      </a:prstGeom>
                      <a:noFill/>
                      <a:ln>
                        <a:noFill/>
                      </a:ln>
                    </p:spPr>
                  </p:pic>
                </p:oleObj>
              </mc:Fallback>
            </mc:AlternateContent>
          </a:graphicData>
        </a:graphic>
      </p:graphicFrame>
      <p:cxnSp>
        <p:nvCxnSpPr>
          <p:cNvPr id="76" name="Straight Connector 75"/>
          <p:cNvCxnSpPr/>
          <p:nvPr/>
        </p:nvCxnSpPr>
        <p:spPr>
          <a:xfrm rot="5400000" flipH="1" flipV="1">
            <a:off x="2979811" y="1602657"/>
            <a:ext cx="5261620" cy="4040982"/>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421" y="916137"/>
            <a:ext cx="243178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8.)  A line of constant position in the primed coordinate system runs parallel to the ct’-axis.  A number of these lines are shown to the right.</a:t>
            </a:r>
          </a:p>
        </p:txBody>
      </p:sp>
      <p:cxnSp>
        <p:nvCxnSpPr>
          <p:cNvPr id="19" name="Straight Connector 18"/>
          <p:cNvCxnSpPr/>
          <p:nvPr/>
        </p:nvCxnSpPr>
        <p:spPr>
          <a:xfrm rot="5400000" flipH="1" flipV="1">
            <a:off x="3630346" y="1563604"/>
            <a:ext cx="5088119" cy="3942112"/>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5021409" y="1487966"/>
            <a:ext cx="4038600" cy="3136307"/>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304581" y="1397801"/>
            <a:ext cx="3124200" cy="240223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7558467" y="1432487"/>
            <a:ext cx="2057400" cy="1570866"/>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rot="18431188">
            <a:off x="4717718" y="5170338"/>
            <a:ext cx="367759" cy="383847"/>
            <a:chOff x="463821" y="2773363"/>
            <a:chExt cx="367759" cy="383847"/>
          </a:xfrm>
        </p:grpSpPr>
        <p:sp>
          <p:nvSpPr>
            <p:cNvPr id="51" name="TextBox 50"/>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52" name="TextBox 51"/>
            <p:cNvSpPr txBox="1"/>
            <p:nvPr/>
          </p:nvSpPr>
          <p:spPr>
            <a:xfrm>
              <a:off x="533400" y="2895600"/>
              <a:ext cx="298180" cy="261610"/>
            </a:xfrm>
            <a:prstGeom prst="rect">
              <a:avLst/>
            </a:prstGeom>
            <a:noFill/>
          </p:spPr>
          <p:txBody>
            <a:bodyPr wrap="square" rtlCol="0">
              <a:spAutoFit/>
            </a:bodyPr>
            <a:lstStyle/>
            <a:p>
              <a:r>
                <a:rPr lang="en-US" sz="1100" dirty="0"/>
                <a:t>1</a:t>
              </a:r>
            </a:p>
          </p:txBody>
        </p:sp>
      </p:grpSp>
      <p:grpSp>
        <p:nvGrpSpPr>
          <p:cNvPr id="55" name="Group 54"/>
          <p:cNvGrpSpPr/>
          <p:nvPr/>
        </p:nvGrpSpPr>
        <p:grpSpPr>
          <a:xfrm rot="18431188">
            <a:off x="5952881" y="4261569"/>
            <a:ext cx="367759" cy="383847"/>
            <a:chOff x="463821" y="2773363"/>
            <a:chExt cx="367759" cy="383847"/>
          </a:xfrm>
        </p:grpSpPr>
        <p:sp>
          <p:nvSpPr>
            <p:cNvPr id="56" name="TextBox 55"/>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57" name="TextBox 56"/>
            <p:cNvSpPr txBox="1"/>
            <p:nvPr/>
          </p:nvSpPr>
          <p:spPr>
            <a:xfrm>
              <a:off x="533400" y="2895600"/>
              <a:ext cx="298180" cy="261610"/>
            </a:xfrm>
            <a:prstGeom prst="rect">
              <a:avLst/>
            </a:prstGeom>
            <a:noFill/>
          </p:spPr>
          <p:txBody>
            <a:bodyPr wrap="square" rtlCol="0">
              <a:spAutoFit/>
            </a:bodyPr>
            <a:lstStyle/>
            <a:p>
              <a:r>
                <a:rPr lang="en-US" sz="1100" dirty="0"/>
                <a:t>2</a:t>
              </a:r>
            </a:p>
          </p:txBody>
        </p:sp>
      </p:grpSp>
      <p:grpSp>
        <p:nvGrpSpPr>
          <p:cNvPr id="58" name="Group 57"/>
          <p:cNvGrpSpPr/>
          <p:nvPr/>
        </p:nvGrpSpPr>
        <p:grpSpPr>
          <a:xfrm rot="18431188">
            <a:off x="7172081" y="3270969"/>
            <a:ext cx="367759" cy="383847"/>
            <a:chOff x="463821" y="2773363"/>
            <a:chExt cx="367759" cy="383847"/>
          </a:xfrm>
        </p:grpSpPr>
        <p:sp>
          <p:nvSpPr>
            <p:cNvPr id="59" name="TextBox 58"/>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60" name="TextBox 59"/>
            <p:cNvSpPr txBox="1"/>
            <p:nvPr/>
          </p:nvSpPr>
          <p:spPr>
            <a:xfrm>
              <a:off x="533400" y="2895600"/>
              <a:ext cx="298180" cy="261610"/>
            </a:xfrm>
            <a:prstGeom prst="rect">
              <a:avLst/>
            </a:prstGeom>
            <a:noFill/>
          </p:spPr>
          <p:txBody>
            <a:bodyPr wrap="square" rtlCol="0">
              <a:spAutoFit/>
            </a:bodyPr>
            <a:lstStyle/>
            <a:p>
              <a:r>
                <a:rPr lang="en-US" sz="1100" dirty="0"/>
                <a:t>3</a:t>
              </a:r>
            </a:p>
          </p:txBody>
        </p:sp>
      </p:grpSp>
      <p:grpSp>
        <p:nvGrpSpPr>
          <p:cNvPr id="61" name="Group 60"/>
          <p:cNvGrpSpPr/>
          <p:nvPr/>
        </p:nvGrpSpPr>
        <p:grpSpPr>
          <a:xfrm rot="18431188">
            <a:off x="8238881" y="2517384"/>
            <a:ext cx="367759" cy="383847"/>
            <a:chOff x="463821" y="2773363"/>
            <a:chExt cx="367759" cy="383847"/>
          </a:xfrm>
        </p:grpSpPr>
        <p:sp>
          <p:nvSpPr>
            <p:cNvPr id="62" name="TextBox 61"/>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63" name="TextBox 62"/>
            <p:cNvSpPr txBox="1"/>
            <p:nvPr/>
          </p:nvSpPr>
          <p:spPr>
            <a:xfrm>
              <a:off x="533400" y="2895600"/>
              <a:ext cx="298180" cy="261610"/>
            </a:xfrm>
            <a:prstGeom prst="rect">
              <a:avLst/>
            </a:prstGeom>
            <a:noFill/>
          </p:spPr>
          <p:txBody>
            <a:bodyPr wrap="square" rtlCol="0">
              <a:spAutoFit/>
            </a:bodyPr>
            <a:lstStyle/>
            <a:p>
              <a:r>
                <a:rPr lang="en-US" sz="1100" dirty="0"/>
                <a:t>4</a:t>
              </a:r>
            </a:p>
          </p:txBody>
        </p:sp>
      </p:grpSp>
      <p:grpSp>
        <p:nvGrpSpPr>
          <p:cNvPr id="64" name="Group 63"/>
          <p:cNvGrpSpPr/>
          <p:nvPr/>
        </p:nvGrpSpPr>
        <p:grpSpPr>
          <a:xfrm rot="18431188">
            <a:off x="3166509" y="6192435"/>
            <a:ext cx="706540" cy="383847"/>
            <a:chOff x="463821" y="2773363"/>
            <a:chExt cx="367759" cy="383847"/>
          </a:xfrm>
        </p:grpSpPr>
        <p:sp>
          <p:nvSpPr>
            <p:cNvPr id="65" name="TextBox 64"/>
            <p:cNvSpPr txBox="1"/>
            <p:nvPr/>
          </p:nvSpPr>
          <p:spPr>
            <a:xfrm>
              <a:off x="463821" y="2773363"/>
              <a:ext cx="298180" cy="307777"/>
            </a:xfrm>
            <a:prstGeom prst="rect">
              <a:avLst/>
            </a:prstGeom>
            <a:noFill/>
          </p:spPr>
          <p:txBody>
            <a:bodyPr wrap="square" rtlCol="0">
              <a:spAutoFit/>
            </a:bodyPr>
            <a:lstStyle/>
            <a:p>
              <a:r>
                <a:rPr lang="en-US" sz="1400" dirty="0" err="1"/>
                <a:t>x</a:t>
              </a:r>
              <a:r>
                <a:rPr lang="en-US" sz="1400" dirty="0"/>
                <a:t> = 0 </a:t>
              </a:r>
            </a:p>
          </p:txBody>
        </p:sp>
        <p:sp>
          <p:nvSpPr>
            <p:cNvPr id="66" name="TextBox 65"/>
            <p:cNvSpPr txBox="1"/>
            <p:nvPr/>
          </p:nvSpPr>
          <p:spPr>
            <a:xfrm>
              <a:off x="533400" y="2895600"/>
              <a:ext cx="298180" cy="261610"/>
            </a:xfrm>
            <a:prstGeom prst="rect">
              <a:avLst/>
            </a:prstGeom>
            <a:noFill/>
          </p:spPr>
          <p:txBody>
            <a:bodyPr wrap="square" rtlCol="0">
              <a:spAutoFit/>
            </a:bodyPr>
            <a:lstStyle/>
            <a:p>
              <a:r>
                <a:rPr lang="en-US" sz="1100" dirty="0"/>
                <a:t>o</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18.)</a:t>
            </a:r>
          </a:p>
        </p:txBody>
      </p:sp>
      <p:graphicFrame>
        <p:nvGraphicFramePr>
          <p:cNvPr id="144" name="Object 2"/>
          <p:cNvGraphicFramePr>
            <a:graphicFrameLocks noChangeAspect="1"/>
          </p:cNvGraphicFramePr>
          <p:nvPr>
            <p:extLst>
              <p:ext uri="{D42A27DB-BD31-4B8C-83A1-F6EECF244321}">
                <p14:modId xmlns:p14="http://schemas.microsoft.com/office/powerpoint/2010/main" val="3046813041"/>
              </p:ext>
            </p:extLst>
          </p:nvPr>
        </p:nvGraphicFramePr>
        <p:xfrm>
          <a:off x="3214837" y="6350000"/>
          <a:ext cx="218312" cy="218312"/>
        </p:xfrm>
        <a:graphic>
          <a:graphicData uri="http://schemas.openxmlformats.org/presentationml/2006/ole">
            <mc:AlternateContent xmlns:mc="http://schemas.openxmlformats.org/markup-compatibility/2006">
              <mc:Choice xmlns:v="urn:schemas-microsoft-com:vml" Requires="v">
                <p:oleObj spid="_x0000_s126082" name="Equation" r:id="rId3" imgW="127000" imgH="127000" progId="Equation.DSMT4">
                  <p:embed/>
                </p:oleObj>
              </mc:Choice>
              <mc:Fallback>
                <p:oleObj name="Equation" r:id="rId3" imgW="127000" imgH="127000" progId="Equation.DSMT4">
                  <p:embed/>
                  <p:pic>
                    <p:nvPicPr>
                      <p:cNvPr id="0" name="Picture 2"/>
                      <p:cNvPicPr>
                        <a:picLocks noChangeAspect="1" noChangeArrowheads="1"/>
                      </p:cNvPicPr>
                      <p:nvPr/>
                    </p:nvPicPr>
                    <p:blipFill>
                      <a:blip r:embed="rId4"/>
                      <a:srcRect/>
                      <a:stretch>
                        <a:fillRect/>
                      </a:stretch>
                    </p:blipFill>
                    <p:spPr bwMode="auto">
                      <a:xfrm>
                        <a:off x="3214837" y="6350000"/>
                        <a:ext cx="218312" cy="218312"/>
                      </a:xfrm>
                      <a:prstGeom prst="rect">
                        <a:avLst/>
                      </a:prstGeom>
                      <a:noFill/>
                      <a:ln>
                        <a:noFill/>
                      </a:ln>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05050505"/>
              </p:ext>
            </p:extLst>
          </p:nvPr>
        </p:nvGraphicFramePr>
        <p:xfrm>
          <a:off x="3273427" y="2641480"/>
          <a:ext cx="307973" cy="284283"/>
        </p:xfrm>
        <a:graphic>
          <a:graphicData uri="http://schemas.openxmlformats.org/presentationml/2006/ole">
            <mc:AlternateContent xmlns:mc="http://schemas.openxmlformats.org/markup-compatibility/2006">
              <mc:Choice xmlns:v="urn:schemas-microsoft-com:vml" Requires="v">
                <p:oleObj spid="_x0000_s126083" name="Equation" r:id="rId5" imgW="165100" imgH="152400" progId="Equation.DSMT4">
                  <p:embed/>
                </p:oleObj>
              </mc:Choice>
              <mc:Fallback>
                <p:oleObj name="Equation" r:id="rId5" imgW="165100" imgH="152400" progId="Equation.DSMT4">
                  <p:embed/>
                  <p:pic>
                    <p:nvPicPr>
                      <p:cNvPr id="0" name="Picture 3"/>
                      <p:cNvPicPr>
                        <a:picLocks noChangeAspect="1" noChangeArrowheads="1"/>
                      </p:cNvPicPr>
                      <p:nvPr/>
                    </p:nvPicPr>
                    <p:blipFill>
                      <a:blip r:embed="rId6"/>
                      <a:srcRect/>
                      <a:stretch>
                        <a:fillRect/>
                      </a:stretch>
                    </p:blipFill>
                    <p:spPr bwMode="auto">
                      <a:xfrm>
                        <a:off x="3273427" y="2641480"/>
                        <a:ext cx="307973" cy="284283"/>
                      </a:xfrm>
                      <a:prstGeom prst="rect">
                        <a:avLst/>
                      </a:prstGeom>
                      <a:noFill/>
                      <a:ln>
                        <a:noFill/>
                      </a:ln>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350019549"/>
              </p:ext>
            </p:extLst>
          </p:nvPr>
        </p:nvGraphicFramePr>
        <p:xfrm>
          <a:off x="8381999" y="959730"/>
          <a:ext cx="293690" cy="248508"/>
        </p:xfrm>
        <a:graphic>
          <a:graphicData uri="http://schemas.openxmlformats.org/presentationml/2006/ole">
            <mc:AlternateContent xmlns:mc="http://schemas.openxmlformats.org/markup-compatibility/2006">
              <mc:Choice xmlns:v="urn:schemas-microsoft-com:vml" Requires="v">
                <p:oleObj spid="_x0000_s126084" name="Equation" r:id="rId7" imgW="165100" imgH="139700" progId="Equation.DSMT4">
                  <p:embed/>
                </p:oleObj>
              </mc:Choice>
              <mc:Fallback>
                <p:oleObj name="Equation" r:id="rId7" imgW="165100" imgH="139700" progId="Equation.DSMT4">
                  <p:embed/>
                  <p:pic>
                    <p:nvPicPr>
                      <p:cNvPr id="0" name="Picture 4"/>
                      <p:cNvPicPr>
                        <a:picLocks noChangeAspect="1" noChangeArrowheads="1"/>
                      </p:cNvPicPr>
                      <p:nvPr/>
                    </p:nvPicPr>
                    <p:blipFill>
                      <a:blip r:embed="rId8"/>
                      <a:srcRect/>
                      <a:stretch>
                        <a:fillRect/>
                      </a:stretch>
                    </p:blipFill>
                    <p:spPr bwMode="auto">
                      <a:xfrm>
                        <a:off x="8381999" y="959730"/>
                        <a:ext cx="293690" cy="248508"/>
                      </a:xfrm>
                      <a:prstGeom prst="rect">
                        <a:avLst/>
                      </a:prstGeom>
                      <a:noFill/>
                      <a:ln>
                        <a:noFill/>
                      </a:ln>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4189700366"/>
              </p:ext>
            </p:extLst>
          </p:nvPr>
        </p:nvGraphicFramePr>
        <p:xfrm>
          <a:off x="4495799" y="863169"/>
          <a:ext cx="333133" cy="249850"/>
        </p:xfrm>
        <a:graphic>
          <a:graphicData uri="http://schemas.openxmlformats.org/presentationml/2006/ole">
            <mc:AlternateContent xmlns:mc="http://schemas.openxmlformats.org/markup-compatibility/2006">
              <mc:Choice xmlns:v="urn:schemas-microsoft-com:vml" Requires="v">
                <p:oleObj spid="_x0000_s126085" name="Equation" r:id="rId9" imgW="203200" imgH="152400" progId="Equation.DSMT4">
                  <p:embed/>
                </p:oleObj>
              </mc:Choice>
              <mc:Fallback>
                <p:oleObj name="Equation" r:id="rId9" imgW="203200" imgH="152400" progId="Equation.DSMT4">
                  <p:embed/>
                  <p:pic>
                    <p:nvPicPr>
                      <p:cNvPr id="0" name="Picture 5"/>
                      <p:cNvPicPr>
                        <a:picLocks noChangeAspect="1" noChangeArrowheads="1"/>
                      </p:cNvPicPr>
                      <p:nvPr/>
                    </p:nvPicPr>
                    <p:blipFill>
                      <a:blip r:embed="rId10"/>
                      <a:srcRect/>
                      <a:stretch>
                        <a:fillRect/>
                      </a:stretch>
                    </p:blipFill>
                    <p:spPr bwMode="auto">
                      <a:xfrm>
                        <a:off x="4495799" y="863169"/>
                        <a:ext cx="333133" cy="249850"/>
                      </a:xfrm>
                      <a:prstGeom prst="rect">
                        <a:avLst/>
                      </a:prstGeom>
                      <a:noFill/>
                      <a:ln>
                        <a:noFill/>
                      </a:ln>
                    </p:spPr>
                  </p:pic>
                </p:oleObj>
              </mc:Fallback>
            </mc:AlternateContent>
          </a:graphicData>
        </a:graphic>
      </p:graphicFrame>
      <p:sp>
        <p:nvSpPr>
          <p:cNvPr id="17" name="TextBox 16"/>
          <p:cNvSpPr txBox="1"/>
          <p:nvPr/>
        </p:nvSpPr>
        <p:spPr>
          <a:xfrm>
            <a:off x="311420" y="254417"/>
            <a:ext cx="1974580" cy="563231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that if the relative motion was directed toward the left instead of toward the right, as would be the case if we were assuming it was the barn that was moving toward the pole instead of vice versa, the diagram that included lines of simultaneity would have looked like:</a:t>
            </a:r>
          </a:p>
        </p:txBody>
      </p:sp>
      <p:cxnSp>
        <p:nvCxnSpPr>
          <p:cNvPr id="95" name="Straight Connector 94"/>
          <p:cNvCxnSpPr/>
          <p:nvPr/>
        </p:nvCxnSpPr>
        <p:spPr>
          <a:xfrm rot="16200000" flipH="1">
            <a:off x="5532116"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3187700"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3416300" y="2488406"/>
            <a:ext cx="5499100" cy="425484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6200000" flipV="1">
            <a:off x="3590430" y="1657996"/>
            <a:ext cx="5750917" cy="4419600"/>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3168735" y="1563604"/>
            <a:ext cx="5088119" cy="3942112"/>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2827191" y="1487966"/>
            <a:ext cx="4038600" cy="3136307"/>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V="1">
            <a:off x="2458420" y="1397801"/>
            <a:ext cx="3124200" cy="240223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2271334" y="1432487"/>
            <a:ext cx="2057400" cy="1570866"/>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801548"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 what would the world-line of </a:t>
            </a:r>
            <a:r>
              <a:rPr lang="en-US" i="1" dirty="0">
                <a:latin typeface="Times New Roman" panose="02020603050405020304" pitchFamily="18" charset="0"/>
                <a:cs typeface="Times New Roman" panose="02020603050405020304" pitchFamily="18" charset="0"/>
              </a:rPr>
              <a:t>the right-end of the pole </a:t>
            </a:r>
            <a:r>
              <a:rPr lang="en-US" dirty="0">
                <a:latin typeface="Times New Roman" panose="02020603050405020304" pitchFamily="18" charset="0"/>
                <a:cs typeface="Times New Roman" panose="02020603050405020304" pitchFamily="18" charset="0"/>
              </a:rPr>
              <a:t>look like?  </a:t>
            </a:r>
          </a:p>
          <a:p>
            <a:r>
              <a:rPr lang="en-US" dirty="0">
                <a:latin typeface="Times New Roman" panose="02020603050405020304" pitchFamily="18" charset="0"/>
                <a:cs typeface="Times New Roman" panose="02020603050405020304" pitchFamily="18" charset="0"/>
              </a:rPr>
              <a:t>     Well, as that point would be stationary in its own frame of reference (the primed frame), its x’ coordinate would not change and, as a consequence, its world-line path </a:t>
            </a:r>
            <a:r>
              <a:rPr lang="en-US" i="1" dirty="0">
                <a:latin typeface="Times New Roman" panose="02020603050405020304" pitchFamily="18" charset="0"/>
                <a:cs typeface="Times New Roman" panose="02020603050405020304" pitchFamily="18" charset="0"/>
              </a:rPr>
              <a:t>would parallel the ct’ axis</a:t>
            </a:r>
            <a:r>
              <a:rPr lang="en-US" dirty="0">
                <a:latin typeface="Times New Roman" panose="02020603050405020304" pitchFamily="18" charset="0"/>
                <a:cs typeface="Times New Roman" panose="02020603050405020304" pitchFamily="18" charset="0"/>
              </a:rPr>
              <a:t>.  And as that point it is supposed to be at the origin of both the primed and unprimed coordinate systems at ct = 0 and ct’ = 0 (we defined the axes that way), it looks as though its path will follow along the ct’= 0 line.</a:t>
            </a:r>
          </a:p>
        </p:txBody>
      </p:sp>
      <p:cxnSp>
        <p:nvCxnSpPr>
          <p:cNvPr id="95" name="Straight Connector 94"/>
          <p:cNvCxnSpPr/>
          <p:nvPr/>
        </p:nvCxnSpPr>
        <p:spPr>
          <a:xfrm rot="5400000">
            <a:off x="738187" y="4593432"/>
            <a:ext cx="3852860"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3614132"/>
            <a:ext cx="3429000" cy="263426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950643" y="3119043"/>
            <a:ext cx="3910805" cy="3008313"/>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67392634"/>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46687"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 name="Object 2"/>
          <p:cNvGraphicFramePr>
            <a:graphicFrameLocks noChangeAspect="1"/>
          </p:cNvGraphicFramePr>
          <p:nvPr>
            <p:extLst>
              <p:ext uri="{D42A27DB-BD31-4B8C-83A1-F6EECF244321}">
                <p14:modId xmlns:p14="http://schemas.microsoft.com/office/powerpoint/2010/main" val="2090664655"/>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46688"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3944471144"/>
              </p:ext>
            </p:extLst>
          </p:nvPr>
        </p:nvGraphicFramePr>
        <p:xfrm>
          <a:off x="647254" y="6305550"/>
          <a:ext cx="1642487" cy="244472"/>
        </p:xfrm>
        <a:graphic>
          <a:graphicData uri="http://schemas.openxmlformats.org/presentationml/2006/ole">
            <mc:AlternateContent xmlns:mc="http://schemas.openxmlformats.org/markup-compatibility/2006">
              <mc:Choice xmlns:v="urn:schemas-microsoft-com:vml" Requires="v">
                <p:oleObj spid="_x0000_s46689" name="Equation" r:id="rId7" imgW="1358900" imgH="203200" progId="Equation.DSMT4">
                  <p:embed/>
                </p:oleObj>
              </mc:Choice>
              <mc:Fallback>
                <p:oleObj name="Equation" r:id="rId7" imgW="1358900" imgH="203200" progId="Equation.DSMT4">
                  <p:embed/>
                  <p:pic>
                    <p:nvPicPr>
                      <p:cNvPr id="0" name="Picture 4"/>
                      <p:cNvPicPr>
                        <a:picLocks noChangeAspect="1" noChangeArrowheads="1"/>
                      </p:cNvPicPr>
                      <p:nvPr/>
                    </p:nvPicPr>
                    <p:blipFill>
                      <a:blip r:embed="rId8"/>
                      <a:srcRect/>
                      <a:stretch>
                        <a:fillRect/>
                      </a:stretch>
                    </p:blipFill>
                    <p:spPr bwMode="auto">
                      <a:xfrm>
                        <a:off x="647254" y="6305550"/>
                        <a:ext cx="1642487" cy="244472"/>
                      </a:xfrm>
                      <a:prstGeom prst="rect">
                        <a:avLst/>
                      </a:prstGeom>
                      <a:noFill/>
                      <a:ln>
                        <a:noFill/>
                      </a:ln>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19.)</a:t>
            </a:r>
          </a:p>
        </p:txBody>
      </p:sp>
      <p:cxnSp>
        <p:nvCxnSpPr>
          <p:cNvPr id="133" name="Straight Connector 132"/>
          <p:cNvCxnSpPr/>
          <p:nvPr/>
        </p:nvCxnSpPr>
        <p:spPr>
          <a:xfrm>
            <a:off x="683416" y="6252370"/>
            <a:ext cx="19812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6" name="Object 2"/>
          <p:cNvGraphicFramePr>
            <a:graphicFrameLocks noChangeAspect="1"/>
          </p:cNvGraphicFramePr>
          <p:nvPr>
            <p:extLst>
              <p:ext uri="{D42A27DB-BD31-4B8C-83A1-F6EECF244321}">
                <p14:modId xmlns:p14="http://schemas.microsoft.com/office/powerpoint/2010/main" val="3799867432"/>
              </p:ext>
            </p:extLst>
          </p:nvPr>
        </p:nvGraphicFramePr>
        <p:xfrm>
          <a:off x="6072998" y="3637540"/>
          <a:ext cx="236819" cy="218602"/>
        </p:xfrm>
        <a:graphic>
          <a:graphicData uri="http://schemas.openxmlformats.org/presentationml/2006/ole">
            <mc:AlternateContent xmlns:mc="http://schemas.openxmlformats.org/markup-compatibility/2006">
              <mc:Choice xmlns:v="urn:schemas-microsoft-com:vml" Requires="v">
                <p:oleObj spid="_x0000_s46690" name="Equation" r:id="rId9" imgW="165100" imgH="152400" progId="Equation.DSMT4">
                  <p:embed/>
                </p:oleObj>
              </mc:Choice>
              <mc:Fallback>
                <p:oleObj name="Equation" r:id="rId9" imgW="165100" imgH="152400" progId="Equation.DSMT4">
                  <p:embed/>
                  <p:pic>
                    <p:nvPicPr>
                      <p:cNvPr id="0" name="Picture 14"/>
                      <p:cNvPicPr>
                        <a:picLocks noChangeAspect="1" noChangeArrowheads="1"/>
                      </p:cNvPicPr>
                      <p:nvPr/>
                    </p:nvPicPr>
                    <p:blipFill>
                      <a:blip r:embed="rId10"/>
                      <a:srcRect/>
                      <a:stretch>
                        <a:fillRect/>
                      </a:stretch>
                    </p:blipFill>
                    <p:spPr bwMode="auto">
                      <a:xfrm>
                        <a:off x="6072998" y="3637540"/>
                        <a:ext cx="236819" cy="218602"/>
                      </a:xfrm>
                      <a:prstGeom prst="rect">
                        <a:avLst/>
                      </a:prstGeom>
                      <a:noFill/>
                      <a:ln>
                        <a:noFill/>
                      </a:ln>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83808163"/>
              </p:ext>
            </p:extLst>
          </p:nvPr>
        </p:nvGraphicFramePr>
        <p:xfrm>
          <a:off x="2401888" y="2579489"/>
          <a:ext cx="229124" cy="193874"/>
        </p:xfrm>
        <a:graphic>
          <a:graphicData uri="http://schemas.openxmlformats.org/presentationml/2006/ole">
            <mc:AlternateContent xmlns:mc="http://schemas.openxmlformats.org/markup-compatibility/2006">
              <mc:Choice xmlns:v="urn:schemas-microsoft-com:vml" Requires="v">
                <p:oleObj spid="_x0000_s46691" name="Equation" r:id="rId11" imgW="165100" imgH="139700" progId="Equation.DSMT4">
                  <p:embed/>
                </p:oleObj>
              </mc:Choice>
              <mc:Fallback>
                <p:oleObj name="Equation" r:id="rId11" imgW="165100" imgH="139700" progId="Equation.DSMT4">
                  <p:embed/>
                  <p:pic>
                    <p:nvPicPr>
                      <p:cNvPr id="0" name="Picture 15"/>
                      <p:cNvPicPr>
                        <a:picLocks noChangeAspect="1" noChangeArrowheads="1"/>
                      </p:cNvPicPr>
                      <p:nvPr/>
                    </p:nvPicPr>
                    <p:blipFill>
                      <a:blip r:embed="rId12"/>
                      <a:srcRect/>
                      <a:stretch>
                        <a:fillRect/>
                      </a:stretch>
                    </p:blipFill>
                    <p:spPr bwMode="auto">
                      <a:xfrm>
                        <a:off x="2401888" y="2579489"/>
                        <a:ext cx="229124" cy="193874"/>
                      </a:xfrm>
                      <a:prstGeom prst="rect">
                        <a:avLst/>
                      </a:prstGeom>
                      <a:noFill/>
                      <a:ln>
                        <a:noFill/>
                      </a:ln>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2764542531"/>
              </p:ext>
            </p:extLst>
          </p:nvPr>
        </p:nvGraphicFramePr>
        <p:xfrm>
          <a:off x="5308602" y="2373663"/>
          <a:ext cx="254592" cy="190944"/>
        </p:xfrm>
        <a:graphic>
          <a:graphicData uri="http://schemas.openxmlformats.org/presentationml/2006/ole">
            <mc:AlternateContent xmlns:mc="http://schemas.openxmlformats.org/markup-compatibility/2006">
              <mc:Choice xmlns:v="urn:schemas-microsoft-com:vml" Requires="v">
                <p:oleObj spid="_x0000_s46692" name="Equation" r:id="rId13" imgW="203200" imgH="152400" progId="Equation.DSMT4">
                  <p:embed/>
                </p:oleObj>
              </mc:Choice>
              <mc:Fallback>
                <p:oleObj name="Equation" r:id="rId13" imgW="203200" imgH="152400" progId="Equation.DSMT4">
                  <p:embed/>
                  <p:pic>
                    <p:nvPicPr>
                      <p:cNvPr id="0" name="Picture 16"/>
                      <p:cNvPicPr>
                        <a:picLocks noChangeAspect="1" noChangeArrowheads="1"/>
                      </p:cNvPicPr>
                      <p:nvPr/>
                    </p:nvPicPr>
                    <p:blipFill>
                      <a:blip r:embed="rId14"/>
                      <a:srcRect/>
                      <a:stretch>
                        <a:fillRect/>
                      </a:stretch>
                    </p:blipFill>
                    <p:spPr bwMode="auto">
                      <a:xfrm>
                        <a:off x="5308602" y="2373663"/>
                        <a:ext cx="254592" cy="190944"/>
                      </a:xfrm>
                      <a:prstGeom prst="rect">
                        <a:avLst/>
                      </a:prstGeom>
                      <a:noFill/>
                      <a:ln>
                        <a:noFill/>
                      </a:ln>
                    </p:spPr>
                  </p:pic>
                </p:oleObj>
              </mc:Fallback>
            </mc:AlternateContent>
          </a:graphicData>
        </a:graphic>
      </p:graphicFrame>
      <p:cxnSp>
        <p:nvCxnSpPr>
          <p:cNvPr id="68" name="Straight Connector 67"/>
          <p:cNvCxnSpPr/>
          <p:nvPr/>
        </p:nvCxnSpPr>
        <p:spPr>
          <a:xfrm>
            <a:off x="1600200" y="5181600"/>
            <a:ext cx="1981200" cy="1588"/>
          </a:xfrm>
          <a:prstGeom prst="line">
            <a:avLst/>
          </a:prstGeom>
          <a:ln w="57150" cap="flat" cmpd="sng" algn="ctr">
            <a:solidFill>
              <a:srgbClr val="FF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5080" name="Object 24"/>
          <p:cNvGraphicFramePr>
            <a:graphicFrameLocks noChangeAspect="1"/>
          </p:cNvGraphicFramePr>
          <p:nvPr>
            <p:extLst>
              <p:ext uri="{D42A27DB-BD31-4B8C-83A1-F6EECF244321}">
                <p14:modId xmlns:p14="http://schemas.microsoft.com/office/powerpoint/2010/main" val="1831815959"/>
              </p:ext>
            </p:extLst>
          </p:nvPr>
        </p:nvGraphicFramePr>
        <p:xfrm>
          <a:off x="88900" y="4442981"/>
          <a:ext cx="2018216" cy="383019"/>
        </p:xfrm>
        <a:graphic>
          <a:graphicData uri="http://schemas.openxmlformats.org/presentationml/2006/ole">
            <mc:AlternateContent xmlns:mc="http://schemas.openxmlformats.org/markup-compatibility/2006">
              <mc:Choice xmlns:v="urn:schemas-microsoft-com:vml" Requires="v">
                <p:oleObj spid="_x0000_s46693" name="Equation" r:id="rId15" imgW="1739900" imgH="330200" progId="Equation.DSMT4">
                  <p:embed/>
                </p:oleObj>
              </mc:Choice>
              <mc:Fallback>
                <p:oleObj name="Equation" r:id="rId15" imgW="1739900" imgH="330200" progId="Equation.DSMT4">
                  <p:embed/>
                  <p:pic>
                    <p:nvPicPr>
                      <p:cNvPr id="0" name="Picture 17"/>
                      <p:cNvPicPr>
                        <a:picLocks noChangeAspect="1" noChangeArrowheads="1"/>
                      </p:cNvPicPr>
                      <p:nvPr/>
                    </p:nvPicPr>
                    <p:blipFill>
                      <a:blip r:embed="rId16"/>
                      <a:srcRect/>
                      <a:stretch>
                        <a:fillRect/>
                      </a:stretch>
                    </p:blipFill>
                    <p:spPr bwMode="auto">
                      <a:xfrm>
                        <a:off x="88900" y="4442981"/>
                        <a:ext cx="2018216" cy="383019"/>
                      </a:xfrm>
                      <a:prstGeom prst="rect">
                        <a:avLst/>
                      </a:prstGeom>
                      <a:noFill/>
                      <a:ln>
                        <a:noFill/>
                      </a:ln>
                    </p:spPr>
                  </p:pic>
                </p:oleObj>
              </mc:Fallback>
            </mc:AlternateContent>
          </a:graphicData>
        </a:graphic>
      </p:graphicFrame>
      <p:graphicFrame>
        <p:nvGraphicFramePr>
          <p:cNvPr id="45082" name="Object 26"/>
          <p:cNvGraphicFramePr>
            <a:graphicFrameLocks noChangeAspect="1"/>
          </p:cNvGraphicFramePr>
          <p:nvPr>
            <p:extLst>
              <p:ext uri="{D42A27DB-BD31-4B8C-83A1-F6EECF244321}">
                <p14:modId xmlns:p14="http://schemas.microsoft.com/office/powerpoint/2010/main" val="1290915959"/>
              </p:ext>
            </p:extLst>
          </p:nvPr>
        </p:nvGraphicFramePr>
        <p:xfrm>
          <a:off x="3965573" y="2796227"/>
          <a:ext cx="997010" cy="574036"/>
        </p:xfrm>
        <a:graphic>
          <a:graphicData uri="http://schemas.openxmlformats.org/presentationml/2006/ole">
            <mc:AlternateContent xmlns:mc="http://schemas.openxmlformats.org/markup-compatibility/2006">
              <mc:Choice xmlns:v="urn:schemas-microsoft-com:vml" Requires="v">
                <p:oleObj spid="_x0000_s46694" name="Equation" r:id="rId17" imgW="838200" imgH="482600" progId="Equation.DSMT4">
                  <p:embed/>
                </p:oleObj>
              </mc:Choice>
              <mc:Fallback>
                <p:oleObj name="Equation" r:id="rId17" imgW="838200" imgH="482600" progId="Equation.DSMT4">
                  <p:embed/>
                  <p:pic>
                    <p:nvPicPr>
                      <p:cNvPr id="0" name="Picture 19"/>
                      <p:cNvPicPr>
                        <a:picLocks noChangeAspect="1" noChangeArrowheads="1"/>
                      </p:cNvPicPr>
                      <p:nvPr/>
                    </p:nvPicPr>
                    <p:blipFill>
                      <a:blip r:embed="rId18"/>
                      <a:srcRect/>
                      <a:stretch>
                        <a:fillRect/>
                      </a:stretch>
                    </p:blipFill>
                    <p:spPr bwMode="auto">
                      <a:xfrm>
                        <a:off x="3965573" y="2796227"/>
                        <a:ext cx="997010" cy="574036"/>
                      </a:xfrm>
                      <a:prstGeom prst="rect">
                        <a:avLst/>
                      </a:prstGeom>
                      <a:noFill/>
                      <a:ln>
                        <a:noFill/>
                      </a:ln>
                    </p:spPr>
                  </p:pic>
                </p:oleObj>
              </mc:Fallback>
            </mc:AlternateContent>
          </a:graphicData>
        </a:graphic>
      </p:graphicFrame>
      <p:cxnSp>
        <p:nvCxnSpPr>
          <p:cNvPr id="74" name="Straight Arrow Connector 73"/>
          <p:cNvCxnSpPr/>
          <p:nvPr/>
        </p:nvCxnSpPr>
        <p:spPr>
          <a:xfrm rot="5400000" flipH="1" flipV="1">
            <a:off x="1422400" y="4445000"/>
            <a:ext cx="838200" cy="635000"/>
          </a:xfrm>
          <a:prstGeom prst="straightConnector1">
            <a:avLst/>
          </a:prstGeom>
          <a:ln w="12700" cap="flat" cmpd="sng" algn="ctr">
            <a:solidFill>
              <a:srgbClr val="FF0000"/>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1796877" y="2977531"/>
            <a:ext cx="4254849" cy="327660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3782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94" name="Object 24"/>
          <p:cNvGraphicFramePr>
            <a:graphicFrameLocks noChangeAspect="1"/>
          </p:cNvGraphicFramePr>
          <p:nvPr>
            <p:extLst>
              <p:ext uri="{D42A27DB-BD31-4B8C-83A1-F6EECF244321}">
                <p14:modId xmlns:p14="http://schemas.microsoft.com/office/powerpoint/2010/main" val="3259302518"/>
              </p:ext>
            </p:extLst>
          </p:nvPr>
        </p:nvGraphicFramePr>
        <p:xfrm>
          <a:off x="3448050" y="5477933"/>
          <a:ext cx="2052192" cy="389467"/>
        </p:xfrm>
        <a:graphic>
          <a:graphicData uri="http://schemas.openxmlformats.org/presentationml/2006/ole">
            <mc:AlternateContent xmlns:mc="http://schemas.openxmlformats.org/markup-compatibility/2006">
              <mc:Choice xmlns:v="urn:schemas-microsoft-com:vml" Requires="v">
                <p:oleObj spid="_x0000_s46695" name="Equation" r:id="rId19" imgW="1739900" imgH="330200" progId="Equation.DSMT4">
                  <p:embed/>
                </p:oleObj>
              </mc:Choice>
              <mc:Fallback>
                <p:oleObj name="Equation" r:id="rId19" imgW="1739900" imgH="330200" progId="Equation.DSMT4">
                  <p:embed/>
                  <p:pic>
                    <p:nvPicPr>
                      <p:cNvPr id="0" name="Picture 20"/>
                      <p:cNvPicPr>
                        <a:picLocks noChangeAspect="1" noChangeArrowheads="1"/>
                      </p:cNvPicPr>
                      <p:nvPr/>
                    </p:nvPicPr>
                    <p:blipFill>
                      <a:blip r:embed="rId20"/>
                      <a:srcRect/>
                      <a:stretch>
                        <a:fillRect/>
                      </a:stretch>
                    </p:blipFill>
                    <p:spPr bwMode="auto">
                      <a:xfrm>
                        <a:off x="3448050" y="5477933"/>
                        <a:ext cx="2052192" cy="389467"/>
                      </a:xfrm>
                      <a:prstGeom prst="rect">
                        <a:avLst/>
                      </a:prstGeom>
                      <a:noFill/>
                      <a:ln>
                        <a:noFill/>
                      </a:ln>
                    </p:spPr>
                  </p:pic>
                </p:oleObj>
              </mc:Fallback>
            </mc:AlternateContent>
          </a:graphicData>
        </a:graphic>
      </p:graphicFrame>
      <p:sp>
        <p:nvSpPr>
          <p:cNvPr id="98" name="Freeform 97"/>
          <p:cNvSpPr/>
          <p:nvPr/>
        </p:nvSpPr>
        <p:spPr>
          <a:xfrm>
            <a:off x="1003300" y="4902200"/>
            <a:ext cx="431800" cy="266700"/>
          </a:xfrm>
          <a:custGeom>
            <a:avLst/>
            <a:gdLst>
              <a:gd name="connsiteX0" fmla="*/ 0 w 431800"/>
              <a:gd name="connsiteY0" fmla="*/ 0 h 266700"/>
              <a:gd name="connsiteX1" fmla="*/ 139700 w 431800"/>
              <a:gd name="connsiteY1" fmla="*/ 215900 h 266700"/>
              <a:gd name="connsiteX2" fmla="*/ 431800 w 431800"/>
              <a:gd name="connsiteY2" fmla="*/ 266700 h 266700"/>
            </a:gdLst>
            <a:ahLst/>
            <a:cxnLst>
              <a:cxn ang="0">
                <a:pos x="connsiteX0" y="connsiteY0"/>
              </a:cxn>
              <a:cxn ang="0">
                <a:pos x="connsiteX1" y="connsiteY1"/>
              </a:cxn>
              <a:cxn ang="0">
                <a:pos x="connsiteX2" y="connsiteY2"/>
              </a:cxn>
            </a:cxnLst>
            <a:rect l="l" t="t" r="r" b="b"/>
            <a:pathLst>
              <a:path w="431800" h="266700">
                <a:moveTo>
                  <a:pt x="0" y="0"/>
                </a:moveTo>
                <a:cubicBezTo>
                  <a:pt x="33866" y="85725"/>
                  <a:pt x="67733" y="171450"/>
                  <a:pt x="139700" y="215900"/>
                </a:cubicBezTo>
                <a:cubicBezTo>
                  <a:pt x="211667" y="260350"/>
                  <a:pt x="431800" y="266700"/>
                  <a:pt x="431800" y="2667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3568700" y="5151967"/>
            <a:ext cx="533400" cy="296333"/>
          </a:xfrm>
          <a:custGeom>
            <a:avLst/>
            <a:gdLst>
              <a:gd name="connsiteX0" fmla="*/ 0 w 533400"/>
              <a:gd name="connsiteY0" fmla="*/ 42333 h 296333"/>
              <a:gd name="connsiteX1" fmla="*/ 304800 w 533400"/>
              <a:gd name="connsiteY1" fmla="*/ 42333 h 296333"/>
              <a:gd name="connsiteX2" fmla="*/ 533400 w 533400"/>
              <a:gd name="connsiteY2" fmla="*/ 296333 h 296333"/>
              <a:gd name="connsiteX3" fmla="*/ 533400 w 533400"/>
              <a:gd name="connsiteY3" fmla="*/ 296333 h 296333"/>
            </a:gdLst>
            <a:ahLst/>
            <a:cxnLst>
              <a:cxn ang="0">
                <a:pos x="connsiteX0" y="connsiteY0"/>
              </a:cxn>
              <a:cxn ang="0">
                <a:pos x="connsiteX1" y="connsiteY1"/>
              </a:cxn>
              <a:cxn ang="0">
                <a:pos x="connsiteX2" y="connsiteY2"/>
              </a:cxn>
              <a:cxn ang="0">
                <a:pos x="connsiteX3" y="connsiteY3"/>
              </a:cxn>
            </a:cxnLst>
            <a:rect l="l" t="t" r="r" b="b"/>
            <a:pathLst>
              <a:path w="533400" h="296333">
                <a:moveTo>
                  <a:pt x="0" y="42333"/>
                </a:moveTo>
                <a:cubicBezTo>
                  <a:pt x="107950" y="21166"/>
                  <a:pt x="215900" y="0"/>
                  <a:pt x="304800" y="42333"/>
                </a:cubicBezTo>
                <a:cubicBezTo>
                  <a:pt x="393700" y="84666"/>
                  <a:pt x="533400" y="296333"/>
                  <a:pt x="533400" y="296333"/>
                </a:cubicBezTo>
                <a:lnTo>
                  <a:pt x="533400" y="296333"/>
                </a:ln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9" name="Object 2"/>
          <p:cNvGraphicFramePr>
            <a:graphicFrameLocks noChangeAspect="1"/>
          </p:cNvGraphicFramePr>
          <p:nvPr>
            <p:extLst>
              <p:ext uri="{D42A27DB-BD31-4B8C-83A1-F6EECF244321}">
                <p14:modId xmlns:p14="http://schemas.microsoft.com/office/powerpoint/2010/main" val="679574523"/>
              </p:ext>
            </p:extLst>
          </p:nvPr>
        </p:nvGraphicFramePr>
        <p:xfrm>
          <a:off x="7720451" y="4674388"/>
          <a:ext cx="602977" cy="190414"/>
        </p:xfrm>
        <a:graphic>
          <a:graphicData uri="http://schemas.openxmlformats.org/presentationml/2006/ole">
            <mc:AlternateContent xmlns:mc="http://schemas.openxmlformats.org/markup-compatibility/2006">
              <mc:Choice xmlns:v="urn:schemas-microsoft-com:vml" Requires="v">
                <p:oleObj spid="_x0000_s46696" name="Equation" r:id="rId21" imgW="482600" imgH="152400" progId="Equation.DSMT4">
                  <p:embed/>
                </p:oleObj>
              </mc:Choice>
              <mc:Fallback>
                <p:oleObj name="Equation" r:id="rId21" imgW="482600" imgH="152400" progId="Equation.DSMT4">
                  <p:embed/>
                  <p:pic>
                    <p:nvPicPr>
                      <p:cNvPr id="0" name="Picture 23"/>
                      <p:cNvPicPr>
                        <a:picLocks noChangeAspect="1" noChangeArrowheads="1"/>
                      </p:cNvPicPr>
                      <p:nvPr/>
                    </p:nvPicPr>
                    <p:blipFill>
                      <a:blip r:embed="rId22"/>
                      <a:srcRect/>
                      <a:stretch>
                        <a:fillRect/>
                      </a:stretch>
                    </p:blipFill>
                    <p:spPr bwMode="auto">
                      <a:xfrm>
                        <a:off x="7720451" y="4674388"/>
                        <a:ext cx="602977" cy="19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 name="Object 2"/>
          <p:cNvGraphicFramePr>
            <a:graphicFrameLocks noChangeAspect="1"/>
          </p:cNvGraphicFramePr>
          <p:nvPr>
            <p:extLst>
              <p:ext uri="{D42A27DB-BD31-4B8C-83A1-F6EECF244321}">
                <p14:modId xmlns:p14="http://schemas.microsoft.com/office/powerpoint/2010/main" val="1588900725"/>
              </p:ext>
            </p:extLst>
          </p:nvPr>
        </p:nvGraphicFramePr>
        <p:xfrm>
          <a:off x="7131910" y="4884208"/>
          <a:ext cx="1851580" cy="327491"/>
        </p:xfrm>
        <a:graphic>
          <a:graphicData uri="http://schemas.openxmlformats.org/presentationml/2006/ole">
            <mc:AlternateContent xmlns:mc="http://schemas.openxmlformats.org/markup-compatibility/2006">
              <mc:Choice xmlns:v="urn:schemas-microsoft-com:vml" Requires="v">
                <p:oleObj spid="_x0000_s46697" name="Equation" r:id="rId23" imgW="1866900" imgH="330200" progId="Equation.DSMT4">
                  <p:embed/>
                </p:oleObj>
              </mc:Choice>
              <mc:Fallback>
                <p:oleObj name="Equation" r:id="rId23" imgW="1866900" imgH="330200" progId="Equation.DSMT4">
                  <p:embed/>
                  <p:pic>
                    <p:nvPicPr>
                      <p:cNvPr id="0" name="Picture 24"/>
                      <p:cNvPicPr>
                        <a:picLocks noChangeAspect="1" noChangeArrowheads="1"/>
                      </p:cNvPicPr>
                      <p:nvPr/>
                    </p:nvPicPr>
                    <p:blipFill>
                      <a:blip r:embed="rId24"/>
                      <a:srcRect/>
                      <a:stretch>
                        <a:fillRect/>
                      </a:stretch>
                    </p:blipFill>
                    <p:spPr bwMode="auto">
                      <a:xfrm>
                        <a:off x="7131910" y="4884208"/>
                        <a:ext cx="1851580" cy="32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1" name="Straight Arrow Connector 40"/>
          <p:cNvCxnSpPr/>
          <p:nvPr/>
        </p:nvCxnSpPr>
        <p:spPr>
          <a:xfrm>
            <a:off x="6714799" y="3137506"/>
            <a:ext cx="559523" cy="145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2"/>
          <p:cNvGraphicFramePr>
            <a:graphicFrameLocks noChangeAspect="1"/>
          </p:cNvGraphicFramePr>
          <p:nvPr>
            <p:extLst>
              <p:ext uri="{D42A27DB-BD31-4B8C-83A1-F6EECF244321}">
                <p14:modId xmlns:p14="http://schemas.microsoft.com/office/powerpoint/2010/main" val="2790861934"/>
              </p:ext>
            </p:extLst>
          </p:nvPr>
        </p:nvGraphicFramePr>
        <p:xfrm>
          <a:off x="6696075" y="2926919"/>
          <a:ext cx="560388" cy="187325"/>
        </p:xfrm>
        <a:graphic>
          <a:graphicData uri="http://schemas.openxmlformats.org/presentationml/2006/ole">
            <mc:AlternateContent xmlns:mc="http://schemas.openxmlformats.org/markup-compatibility/2006">
              <mc:Choice xmlns:v="urn:schemas-microsoft-com:vml" Requires="v">
                <p:oleObj spid="_x0000_s46698" name="Equation" r:id="rId25" imgW="609600" imgH="203200" progId="Equation.DSMT4">
                  <p:embed/>
                </p:oleObj>
              </mc:Choice>
              <mc:Fallback>
                <p:oleObj name="Equation" r:id="rId25" imgW="609600" imgH="203200" progId="Equation.DSMT4">
                  <p:embed/>
                  <p:pic>
                    <p:nvPicPr>
                      <p:cNvPr id="0" name="Picture 25"/>
                      <p:cNvPicPr>
                        <a:picLocks noChangeAspect="1" noChangeArrowheads="1"/>
                      </p:cNvPicPr>
                      <p:nvPr/>
                    </p:nvPicPr>
                    <p:blipFill>
                      <a:blip r:embed="rId26"/>
                      <a:srcRect/>
                      <a:stretch>
                        <a:fillRect/>
                      </a:stretch>
                    </p:blipFill>
                    <p:spPr bwMode="auto">
                      <a:xfrm>
                        <a:off x="6696075" y="2926919"/>
                        <a:ext cx="560388" cy="18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 name="Object 2"/>
          <p:cNvGraphicFramePr>
            <a:graphicFrameLocks noChangeAspect="1"/>
          </p:cNvGraphicFramePr>
          <p:nvPr>
            <p:extLst>
              <p:ext uri="{D42A27DB-BD31-4B8C-83A1-F6EECF244321}">
                <p14:modId xmlns:p14="http://schemas.microsoft.com/office/powerpoint/2010/main" val="1445147088"/>
              </p:ext>
            </p:extLst>
          </p:nvPr>
        </p:nvGraphicFramePr>
        <p:xfrm>
          <a:off x="7066149" y="3309031"/>
          <a:ext cx="299933" cy="199955"/>
        </p:xfrm>
        <a:graphic>
          <a:graphicData uri="http://schemas.openxmlformats.org/presentationml/2006/ole">
            <mc:AlternateContent xmlns:mc="http://schemas.openxmlformats.org/markup-compatibility/2006">
              <mc:Choice xmlns:v="urn:schemas-microsoft-com:vml" Requires="v">
                <p:oleObj spid="_x0000_s46699" name="Equation" r:id="rId27" imgW="304800" imgH="203200" progId="Equation.DSMT4">
                  <p:embed/>
                </p:oleObj>
              </mc:Choice>
              <mc:Fallback>
                <p:oleObj name="Equation" r:id="rId27" imgW="304800" imgH="203200" progId="Equation.DSMT4">
                  <p:embed/>
                  <p:pic>
                    <p:nvPicPr>
                      <p:cNvPr id="0" name="Picture 26"/>
                      <p:cNvPicPr>
                        <a:picLocks noChangeAspect="1" noChangeArrowheads="1"/>
                      </p:cNvPicPr>
                      <p:nvPr/>
                    </p:nvPicPr>
                    <p:blipFill>
                      <a:blip r:embed="rId28"/>
                      <a:srcRect/>
                      <a:stretch>
                        <a:fillRect/>
                      </a:stretch>
                    </p:blipFill>
                    <p:spPr bwMode="auto">
                      <a:xfrm>
                        <a:off x="7066149" y="3309031"/>
                        <a:ext cx="299933" cy="19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 name="Object 12"/>
          <p:cNvGraphicFramePr>
            <a:graphicFrameLocks noChangeAspect="1"/>
          </p:cNvGraphicFramePr>
          <p:nvPr>
            <p:extLst>
              <p:ext uri="{D42A27DB-BD31-4B8C-83A1-F6EECF244321}">
                <p14:modId xmlns:p14="http://schemas.microsoft.com/office/powerpoint/2010/main" val="1910357291"/>
              </p:ext>
            </p:extLst>
          </p:nvPr>
        </p:nvGraphicFramePr>
        <p:xfrm>
          <a:off x="7496175" y="4273119"/>
          <a:ext cx="395288" cy="169862"/>
        </p:xfrm>
        <a:graphic>
          <a:graphicData uri="http://schemas.openxmlformats.org/presentationml/2006/ole">
            <mc:AlternateContent xmlns:mc="http://schemas.openxmlformats.org/markup-compatibility/2006">
              <mc:Choice xmlns:v="urn:schemas-microsoft-com:vml" Requires="v">
                <p:oleObj spid="_x0000_s46700" name="Equation" r:id="rId29" imgW="355600" imgH="152400" progId="Equation.DSMT4">
                  <p:embed/>
                </p:oleObj>
              </mc:Choice>
              <mc:Fallback>
                <p:oleObj name="Equation" r:id="rId29" imgW="355600" imgH="152400" progId="Equation.DSMT4">
                  <p:embed/>
                  <p:pic>
                    <p:nvPicPr>
                      <p:cNvPr id="0" name="Picture 27"/>
                      <p:cNvPicPr>
                        <a:picLocks noChangeAspect="1" noChangeArrowheads="1"/>
                      </p:cNvPicPr>
                      <p:nvPr/>
                    </p:nvPicPr>
                    <p:blipFill>
                      <a:blip r:embed="rId30"/>
                      <a:srcRect/>
                      <a:stretch>
                        <a:fillRect/>
                      </a:stretch>
                    </p:blipFill>
                    <p:spPr bwMode="auto">
                      <a:xfrm>
                        <a:off x="7496175" y="4273119"/>
                        <a:ext cx="395288" cy="16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Rectangle 44"/>
          <p:cNvSpPr/>
          <p:nvPr/>
        </p:nvSpPr>
        <p:spPr>
          <a:xfrm>
            <a:off x="7707687" y="2973609"/>
            <a:ext cx="860531" cy="61352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6" name="Object 2"/>
          <p:cNvGraphicFramePr>
            <a:graphicFrameLocks noChangeAspect="1"/>
          </p:cNvGraphicFramePr>
          <p:nvPr>
            <p:extLst>
              <p:ext uri="{D42A27DB-BD31-4B8C-83A1-F6EECF244321}">
                <p14:modId xmlns:p14="http://schemas.microsoft.com/office/powerpoint/2010/main" val="1456584406"/>
              </p:ext>
            </p:extLst>
          </p:nvPr>
        </p:nvGraphicFramePr>
        <p:xfrm>
          <a:off x="8120892" y="3443493"/>
          <a:ext cx="664433" cy="326388"/>
        </p:xfrm>
        <a:graphic>
          <a:graphicData uri="http://schemas.openxmlformats.org/presentationml/2006/ole">
            <mc:AlternateContent xmlns:mc="http://schemas.openxmlformats.org/markup-compatibility/2006">
              <mc:Choice xmlns:v="urn:schemas-microsoft-com:vml" Requires="v">
                <p:oleObj spid="_x0000_s46701" name="Equation" r:id="rId31" imgW="723900" imgH="355600" progId="Equation.DSMT4">
                  <p:embed/>
                </p:oleObj>
              </mc:Choice>
              <mc:Fallback>
                <p:oleObj name="Equation" r:id="rId31" imgW="723900" imgH="355600" progId="Equation.DSMT4">
                  <p:embed/>
                  <p:pic>
                    <p:nvPicPr>
                      <p:cNvPr id="0" name="Picture 28"/>
                      <p:cNvPicPr>
                        <a:picLocks noChangeAspect="1" noChangeArrowheads="1"/>
                      </p:cNvPicPr>
                      <p:nvPr/>
                    </p:nvPicPr>
                    <p:blipFill>
                      <a:blip r:embed="rId32"/>
                      <a:srcRect/>
                      <a:stretch>
                        <a:fillRect/>
                      </a:stretch>
                    </p:blipFill>
                    <p:spPr bwMode="auto">
                      <a:xfrm>
                        <a:off x="8120892" y="3443493"/>
                        <a:ext cx="664433" cy="32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7" name="Straight Connector 46"/>
          <p:cNvCxnSpPr/>
          <p:nvPr/>
        </p:nvCxnSpPr>
        <p:spPr>
          <a:xfrm>
            <a:off x="6844057" y="3253370"/>
            <a:ext cx="857193" cy="145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8" name="Object 2"/>
          <p:cNvGraphicFramePr>
            <a:graphicFrameLocks noChangeAspect="1"/>
          </p:cNvGraphicFramePr>
          <p:nvPr>
            <p:extLst>
              <p:ext uri="{D42A27DB-BD31-4B8C-83A1-F6EECF244321}">
                <p14:modId xmlns:p14="http://schemas.microsoft.com/office/powerpoint/2010/main" val="2170429636"/>
              </p:ext>
            </p:extLst>
          </p:nvPr>
        </p:nvGraphicFramePr>
        <p:xfrm>
          <a:off x="7029984" y="2176129"/>
          <a:ext cx="514561" cy="159025"/>
        </p:xfrm>
        <a:graphic>
          <a:graphicData uri="http://schemas.openxmlformats.org/presentationml/2006/ole">
            <mc:AlternateContent xmlns:mc="http://schemas.openxmlformats.org/markup-compatibility/2006">
              <mc:Choice xmlns:v="urn:schemas-microsoft-com:vml" Requires="v">
                <p:oleObj spid="_x0000_s46702" name="Equation" r:id="rId33" imgW="495300" imgH="152400" progId="Equation.DSMT4">
                  <p:embed/>
                </p:oleObj>
              </mc:Choice>
              <mc:Fallback>
                <p:oleObj name="Equation" r:id="rId33" imgW="495300" imgH="152400" progId="Equation.DSMT4">
                  <p:embed/>
                  <p:pic>
                    <p:nvPicPr>
                      <p:cNvPr id="0" name="Picture 29"/>
                      <p:cNvPicPr>
                        <a:picLocks noChangeAspect="1" noChangeArrowheads="1"/>
                      </p:cNvPicPr>
                      <p:nvPr/>
                    </p:nvPicPr>
                    <p:blipFill>
                      <a:blip r:embed="rId34"/>
                      <a:srcRect/>
                      <a:stretch>
                        <a:fillRect/>
                      </a:stretch>
                    </p:blipFill>
                    <p:spPr bwMode="auto">
                      <a:xfrm>
                        <a:off x="7029984" y="2176129"/>
                        <a:ext cx="514561" cy="1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 name="Freeform 48"/>
          <p:cNvSpPr/>
          <p:nvPr/>
        </p:nvSpPr>
        <p:spPr>
          <a:xfrm>
            <a:off x="7532050" y="2236331"/>
            <a:ext cx="325623" cy="1008676"/>
          </a:xfrm>
          <a:custGeom>
            <a:avLst/>
            <a:gdLst>
              <a:gd name="connsiteX0" fmla="*/ 44450 w 455083"/>
              <a:gd name="connsiteY0" fmla="*/ 25400 h 1409700"/>
              <a:gd name="connsiteX1" fmla="*/ 349250 w 455083"/>
              <a:gd name="connsiteY1" fmla="*/ 38100 h 1409700"/>
              <a:gd name="connsiteX2" fmla="*/ 450850 w 455083"/>
              <a:gd name="connsiteY2" fmla="*/ 254000 h 1409700"/>
              <a:gd name="connsiteX3" fmla="*/ 323850 w 455083"/>
              <a:gd name="connsiteY3" fmla="*/ 469900 h 1409700"/>
              <a:gd name="connsiteX4" fmla="*/ 95250 w 455083"/>
              <a:gd name="connsiteY4" fmla="*/ 825500 h 1409700"/>
              <a:gd name="connsiteX5" fmla="*/ 19050 w 455083"/>
              <a:gd name="connsiteY5" fmla="*/ 1066800 h 1409700"/>
              <a:gd name="connsiteX6" fmla="*/ 31750 w 455083"/>
              <a:gd name="connsiteY6" fmla="*/ 1333500 h 1409700"/>
              <a:gd name="connsiteX7" fmla="*/ 209550 w 455083"/>
              <a:gd name="connsiteY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083" h="1409700">
                <a:moveTo>
                  <a:pt x="44450" y="25400"/>
                </a:moveTo>
                <a:cubicBezTo>
                  <a:pt x="162983" y="12700"/>
                  <a:pt x="281517" y="0"/>
                  <a:pt x="349250" y="38100"/>
                </a:cubicBezTo>
                <a:cubicBezTo>
                  <a:pt x="416983" y="76200"/>
                  <a:pt x="455083" y="182033"/>
                  <a:pt x="450850" y="254000"/>
                </a:cubicBezTo>
                <a:cubicBezTo>
                  <a:pt x="446617" y="325967"/>
                  <a:pt x="383117" y="374650"/>
                  <a:pt x="323850" y="469900"/>
                </a:cubicBezTo>
                <a:cubicBezTo>
                  <a:pt x="264583" y="565150"/>
                  <a:pt x="146050" y="726017"/>
                  <a:pt x="95250" y="825500"/>
                </a:cubicBezTo>
                <a:cubicBezTo>
                  <a:pt x="44450" y="924983"/>
                  <a:pt x="29633" y="982133"/>
                  <a:pt x="19050" y="1066800"/>
                </a:cubicBezTo>
                <a:cubicBezTo>
                  <a:pt x="8467" y="1151467"/>
                  <a:pt x="0" y="1276350"/>
                  <a:pt x="31750" y="1333500"/>
                </a:cubicBezTo>
                <a:cubicBezTo>
                  <a:pt x="63500" y="1390650"/>
                  <a:pt x="209550" y="1409700"/>
                  <a:pt x="209550" y="1409700"/>
                </a:cubicBezTo>
              </a:path>
            </a:pathLst>
          </a:custGeom>
          <a:noFill/>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0" name="Straight Connector 49"/>
          <p:cNvCxnSpPr/>
          <p:nvPr/>
        </p:nvCxnSpPr>
        <p:spPr>
          <a:xfrm rot="5400000">
            <a:off x="7639442" y="3254093"/>
            <a:ext cx="109047" cy="113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6749561" y="3295230"/>
            <a:ext cx="1938171" cy="1755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6553200" y="2017281"/>
            <a:ext cx="2559768" cy="3240519"/>
          </a:xfrm>
          <a:prstGeom prst="rect">
            <a:avLst/>
          </a:prstGeom>
          <a:noFill/>
          <a:ln>
            <a:solidFill>
              <a:srgbClr val="00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5" name="Object 2"/>
          <p:cNvGraphicFramePr>
            <a:graphicFrameLocks noChangeAspect="1"/>
          </p:cNvGraphicFramePr>
          <p:nvPr>
            <p:extLst>
              <p:ext uri="{D42A27DB-BD31-4B8C-83A1-F6EECF244321}">
                <p14:modId xmlns:p14="http://schemas.microsoft.com/office/powerpoint/2010/main" val="1106780303"/>
              </p:ext>
            </p:extLst>
          </p:nvPr>
        </p:nvGraphicFramePr>
        <p:xfrm>
          <a:off x="3217863" y="6396038"/>
          <a:ext cx="523875" cy="161925"/>
        </p:xfrm>
        <a:graphic>
          <a:graphicData uri="http://schemas.openxmlformats.org/presentationml/2006/ole">
            <mc:AlternateContent xmlns:mc="http://schemas.openxmlformats.org/markup-compatibility/2006">
              <mc:Choice xmlns:v="urn:schemas-microsoft-com:vml" Requires="v">
                <p:oleObj spid="_x0000_s46703" name="Equation" r:id="rId35" imgW="495300" imgH="152400" progId="Equation.DSMT4">
                  <p:embed/>
                </p:oleObj>
              </mc:Choice>
              <mc:Fallback>
                <p:oleObj name="Equation" r:id="rId35" imgW="495300" imgH="152400" progId="Equation.DSMT4">
                  <p:embed/>
                  <p:pic>
                    <p:nvPicPr>
                      <p:cNvPr id="0" name="Picture 30"/>
                      <p:cNvPicPr>
                        <a:picLocks noChangeAspect="1" noChangeArrowheads="1"/>
                      </p:cNvPicPr>
                      <p:nvPr/>
                    </p:nvPicPr>
                    <p:blipFill>
                      <a:blip r:embed="rId36"/>
                      <a:srcRect/>
                      <a:stretch>
                        <a:fillRect/>
                      </a:stretch>
                    </p:blipFill>
                    <p:spPr bwMode="auto">
                      <a:xfrm>
                        <a:off x="3217863" y="6396038"/>
                        <a:ext cx="5238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6" name="Freeform 55"/>
          <p:cNvSpPr/>
          <p:nvPr/>
        </p:nvSpPr>
        <p:spPr>
          <a:xfrm>
            <a:off x="2696633" y="6294967"/>
            <a:ext cx="495300" cy="213077"/>
          </a:xfrm>
          <a:custGeom>
            <a:avLst/>
            <a:gdLst>
              <a:gd name="connsiteX0" fmla="*/ 495300 w 495300"/>
              <a:gd name="connsiteY0" fmla="*/ 186266 h 213077"/>
              <a:gd name="connsiteX1" fmla="*/ 211667 w 495300"/>
              <a:gd name="connsiteY1" fmla="*/ 182033 h 213077"/>
              <a:gd name="connsiteX2" fmla="*/ 0 w 495300"/>
              <a:gd name="connsiteY2" fmla="*/ 0 h 213077"/>
            </a:gdLst>
            <a:ahLst/>
            <a:cxnLst>
              <a:cxn ang="0">
                <a:pos x="connsiteX0" y="connsiteY0"/>
              </a:cxn>
              <a:cxn ang="0">
                <a:pos x="connsiteX1" y="connsiteY1"/>
              </a:cxn>
              <a:cxn ang="0">
                <a:pos x="connsiteX2" y="connsiteY2"/>
              </a:cxn>
            </a:cxnLst>
            <a:rect l="l" t="t" r="r" b="b"/>
            <a:pathLst>
              <a:path w="495300" h="213077">
                <a:moveTo>
                  <a:pt x="495300" y="186266"/>
                </a:moveTo>
                <a:cubicBezTo>
                  <a:pt x="394758" y="199671"/>
                  <a:pt x="294217" y="213077"/>
                  <a:pt x="211667" y="182033"/>
                </a:cubicBezTo>
                <a:cubicBezTo>
                  <a:pt x="129117" y="150989"/>
                  <a:pt x="64558" y="75494"/>
                  <a:pt x="0" y="0"/>
                </a:cubicBezTo>
              </a:path>
            </a:pathLst>
          </a:custGeom>
          <a:noFill/>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p:nvPr/>
        </p:nvCxnSpPr>
        <p:spPr>
          <a:xfrm rot="5400000">
            <a:off x="621104" y="6243245"/>
            <a:ext cx="123034" cy="158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58" name="Object 2">
            <a:extLst>
              <a:ext uri="{FF2B5EF4-FFF2-40B4-BE49-F238E27FC236}">
                <a16:creationId xmlns:a16="http://schemas.microsoft.com/office/drawing/2014/main" id="{CEEA59C7-160A-664F-A287-F433E90CDFDA}"/>
              </a:ext>
            </a:extLst>
          </p:cNvPr>
          <p:cNvGraphicFramePr>
            <a:graphicFrameLocks noChangeAspect="1"/>
          </p:cNvGraphicFramePr>
          <p:nvPr>
            <p:extLst>
              <p:ext uri="{D42A27DB-BD31-4B8C-83A1-F6EECF244321}">
                <p14:modId xmlns:p14="http://schemas.microsoft.com/office/powerpoint/2010/main" val="4155587230"/>
              </p:ext>
            </p:extLst>
          </p:nvPr>
        </p:nvGraphicFramePr>
        <p:xfrm>
          <a:off x="7719487" y="6292138"/>
          <a:ext cx="171450" cy="171450"/>
        </p:xfrm>
        <a:graphic>
          <a:graphicData uri="http://schemas.openxmlformats.org/presentationml/2006/ole">
            <mc:AlternateContent xmlns:mc="http://schemas.openxmlformats.org/markup-compatibility/2006">
              <mc:Choice xmlns:v="urn:schemas-microsoft-com:vml" Requires="v">
                <p:oleObj spid="_x0000_s46704" name="Equation" r:id="rId37" imgW="127000" imgH="127000" progId="Equation.DSMT4">
                  <p:embed/>
                </p:oleObj>
              </mc:Choice>
              <mc:Fallback>
                <p:oleObj name="Equation" r:id="rId37" imgW="127000" imgH="127000" progId="Equation.DSMT4">
                  <p:embed/>
                  <p:pic>
                    <p:nvPicPr>
                      <p:cNvPr id="72" name="Object 2">
                        <a:extLst>
                          <a:ext uri="{FF2B5EF4-FFF2-40B4-BE49-F238E27FC236}">
                            <a16:creationId xmlns:a16="http://schemas.microsoft.com/office/drawing/2014/main" id="{6B5684EE-554A-AD43-84FA-FF4A8ED29088}"/>
                          </a:ext>
                        </a:extLst>
                      </p:cNvPr>
                      <p:cNvPicPr>
                        <a:picLocks noChangeAspect="1" noChangeArrowheads="1"/>
                      </p:cNvPicPr>
                      <p:nvPr/>
                    </p:nvPicPr>
                    <p:blipFill>
                      <a:blip r:embed="rId38"/>
                      <a:srcRect/>
                      <a:stretch>
                        <a:fillRect/>
                      </a:stretch>
                    </p:blipFill>
                    <p:spPr bwMode="auto">
                      <a:xfrm>
                        <a:off x="7719487" y="6292138"/>
                        <a:ext cx="171450" cy="171450"/>
                      </a:xfrm>
                      <a:prstGeom prst="rect">
                        <a:avLst/>
                      </a:prstGeom>
                      <a:noFill/>
                      <a:ln>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86750" cy="1323439"/>
          </a:xfrm>
          <a:prstGeom prst="rect">
            <a:avLst/>
          </a:prstGeom>
          <a:noFill/>
        </p:spPr>
        <p:txBody>
          <a:bodyPr wrap="square" rtlCol="0">
            <a:spAutoFit/>
          </a:bodyPr>
          <a:lstStyle/>
          <a:p>
            <a:r>
              <a:rPr lang="en-US" sz="2000" dirty="0"/>
              <a:t>You really can’t answer this unless you know more, so let’s begin by assuming the pole’s velocity is .866c (note that the sketch is </a:t>
            </a:r>
            <a:r>
              <a:rPr lang="en-US" sz="2000" b="1" i="1" dirty="0"/>
              <a:t>not to scale</a:t>
            </a:r>
            <a:r>
              <a:rPr lang="en-US" sz="2000" dirty="0"/>
              <a:t>—this problem will be remedied on the next slide).  With that information, we can write the </a:t>
            </a:r>
            <a:r>
              <a:rPr lang="en-US" sz="2000" i="1" dirty="0"/>
              <a:t>relative velocity </a:t>
            </a:r>
            <a:r>
              <a:rPr lang="en-US" sz="2000" dirty="0"/>
              <a:t>as:</a:t>
            </a:r>
          </a:p>
        </p:txBody>
      </p:sp>
      <p:graphicFrame>
        <p:nvGraphicFramePr>
          <p:cNvPr id="14" name="Object 2"/>
          <p:cNvGraphicFramePr>
            <a:graphicFrameLocks noChangeAspect="1"/>
          </p:cNvGraphicFramePr>
          <p:nvPr>
            <p:extLst>
              <p:ext uri="{D42A27DB-BD31-4B8C-83A1-F6EECF244321}">
                <p14:modId xmlns:p14="http://schemas.microsoft.com/office/powerpoint/2010/main" val="1043950588"/>
              </p:ext>
            </p:extLst>
          </p:nvPr>
        </p:nvGraphicFramePr>
        <p:xfrm>
          <a:off x="1295400" y="2589095"/>
          <a:ext cx="1801813" cy="3735505"/>
        </p:xfrm>
        <a:graphic>
          <a:graphicData uri="http://schemas.openxmlformats.org/presentationml/2006/ole">
            <mc:AlternateContent xmlns:mc="http://schemas.openxmlformats.org/markup-compatibility/2006">
              <mc:Choice xmlns:v="urn:schemas-microsoft-com:vml" Requires="v">
                <p:oleObj spid="_x0000_s14466" name="Equation" r:id="rId3" imgW="1193800" imgH="2476500" progId="Equation.DSMT4">
                  <p:embed/>
                </p:oleObj>
              </mc:Choice>
              <mc:Fallback>
                <p:oleObj name="Equation" r:id="rId3" imgW="1193800" imgH="2476500" progId="Equation.DSMT4">
                  <p:embed/>
                  <p:pic>
                    <p:nvPicPr>
                      <p:cNvPr id="0" name="Picture 7"/>
                      <p:cNvPicPr>
                        <a:picLocks noChangeAspect="1" noChangeArrowheads="1"/>
                      </p:cNvPicPr>
                      <p:nvPr/>
                    </p:nvPicPr>
                    <p:blipFill>
                      <a:blip r:embed="rId4"/>
                      <a:srcRect/>
                      <a:stretch>
                        <a:fillRect/>
                      </a:stretch>
                    </p:blipFill>
                    <p:spPr bwMode="auto">
                      <a:xfrm>
                        <a:off x="1295400" y="2589095"/>
                        <a:ext cx="1801813" cy="3735505"/>
                      </a:xfrm>
                      <a:prstGeom prst="rect">
                        <a:avLst/>
                      </a:prstGeom>
                      <a:noFill/>
                      <a:ln>
                        <a:noFill/>
                      </a:ln>
                    </p:spPr>
                  </p:pic>
                </p:oleObj>
              </mc:Fallback>
            </mc:AlternateContent>
          </a:graphicData>
        </a:graphic>
      </p:graphicFrame>
      <p:sp>
        <p:nvSpPr>
          <p:cNvPr id="19" name="TextBox 18"/>
          <p:cNvSpPr txBox="1"/>
          <p:nvPr/>
        </p:nvSpPr>
        <p:spPr>
          <a:xfrm>
            <a:off x="457200" y="2057400"/>
            <a:ext cx="3124200" cy="400110"/>
          </a:xfrm>
          <a:prstGeom prst="rect">
            <a:avLst/>
          </a:prstGeom>
          <a:noFill/>
        </p:spPr>
        <p:txBody>
          <a:bodyPr wrap="square" rtlCol="0">
            <a:spAutoFit/>
          </a:bodyPr>
          <a:lstStyle/>
          <a:p>
            <a:r>
              <a:rPr lang="en-US" sz="2000" dirty="0"/>
              <a:t>and the relativistic factor as:</a:t>
            </a:r>
          </a:p>
        </p:txBody>
      </p:sp>
      <p:sp>
        <p:nvSpPr>
          <p:cNvPr id="30" name="Rectangle 2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8765847" y="6477000"/>
            <a:ext cx="348172" cy="276999"/>
          </a:xfrm>
          <a:prstGeom prst="rect">
            <a:avLst/>
          </a:prstGeom>
          <a:noFill/>
        </p:spPr>
        <p:txBody>
          <a:bodyPr wrap="none" rtlCol="0">
            <a:spAutoFit/>
          </a:bodyPr>
          <a:lstStyle/>
          <a:p>
            <a:r>
              <a:rPr lang="en-US" sz="1200" dirty="0"/>
              <a:t>2.)</a:t>
            </a:r>
          </a:p>
        </p:txBody>
      </p:sp>
      <p:cxnSp>
        <p:nvCxnSpPr>
          <p:cNvPr id="34" name="Straight Arrow Connector 33"/>
          <p:cNvCxnSpPr/>
          <p:nvPr/>
        </p:nvCxnSpPr>
        <p:spPr>
          <a:xfrm>
            <a:off x="6199019" y="2789358"/>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9" name="Object 35"/>
          <p:cNvGraphicFramePr>
            <a:graphicFrameLocks noChangeAspect="1"/>
          </p:cNvGraphicFramePr>
          <p:nvPr>
            <p:extLst>
              <p:ext uri="{D42A27DB-BD31-4B8C-83A1-F6EECF244321}">
                <p14:modId xmlns:p14="http://schemas.microsoft.com/office/powerpoint/2010/main" val="2562404486"/>
              </p:ext>
            </p:extLst>
          </p:nvPr>
        </p:nvGraphicFramePr>
        <p:xfrm>
          <a:off x="6064876" y="2491508"/>
          <a:ext cx="877886" cy="216968"/>
        </p:xfrm>
        <a:graphic>
          <a:graphicData uri="http://schemas.openxmlformats.org/presentationml/2006/ole">
            <mc:AlternateContent xmlns:mc="http://schemas.openxmlformats.org/markup-compatibility/2006">
              <mc:Choice xmlns:v="urn:schemas-microsoft-com:vml" Requires="v">
                <p:oleObj spid="_x0000_s14467" name="Equation" r:id="rId5" imgW="609600" imgH="152400" progId="Equation.DSMT4">
                  <p:embed/>
                </p:oleObj>
              </mc:Choice>
              <mc:Fallback>
                <p:oleObj name="Equation" r:id="rId5" imgW="609600" imgH="152400" progId="Equation.DSMT4">
                  <p:embed/>
                  <p:pic>
                    <p:nvPicPr>
                      <p:cNvPr id="0" name="Picture 36"/>
                      <p:cNvPicPr>
                        <a:picLocks noChangeAspect="1" noChangeArrowheads="1"/>
                      </p:cNvPicPr>
                      <p:nvPr/>
                    </p:nvPicPr>
                    <p:blipFill>
                      <a:blip r:embed="rId6"/>
                      <a:srcRect/>
                      <a:stretch>
                        <a:fillRect/>
                      </a:stretch>
                    </p:blipFill>
                    <p:spPr bwMode="auto">
                      <a:xfrm>
                        <a:off x="6064876" y="2491508"/>
                        <a:ext cx="877886" cy="216968"/>
                      </a:xfrm>
                      <a:prstGeom prst="rect">
                        <a:avLst/>
                      </a:prstGeom>
                      <a:noFill/>
                      <a:ln>
                        <a:noFill/>
                      </a:ln>
                    </p:spPr>
                  </p:pic>
                </p:oleObj>
              </mc:Fallback>
            </mc:AlternateContent>
          </a:graphicData>
        </a:graphic>
      </p:graphicFrame>
      <p:sp>
        <p:nvSpPr>
          <p:cNvPr id="18" name="Rectangle 17">
            <a:extLst>
              <a:ext uri="{FF2B5EF4-FFF2-40B4-BE49-F238E27FC236}">
                <a16:creationId xmlns:a16="http://schemas.microsoft.com/office/drawing/2014/main" id="{31AE7CEB-3815-6F4D-9F1D-2033F133D594}"/>
              </a:ext>
            </a:extLst>
          </p:cNvPr>
          <p:cNvSpPr/>
          <p:nvPr/>
        </p:nvSpPr>
        <p:spPr>
          <a:xfrm>
            <a:off x="7355135" y="2374257"/>
            <a:ext cx="937549" cy="66843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9184175-795D-834A-BB99-C2E4D2D81613}"/>
              </a:ext>
            </a:extLst>
          </p:cNvPr>
          <p:cNvCxnSpPr/>
          <p:nvPr/>
        </p:nvCxnSpPr>
        <p:spPr>
          <a:xfrm>
            <a:off x="7355135" y="3265508"/>
            <a:ext cx="937549" cy="2171"/>
          </a:xfrm>
          <a:prstGeom prst="straightConnector1">
            <a:avLst/>
          </a:prstGeom>
          <a:ln w="127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BD40A08-D229-9A4F-A4F8-EF4C372AA9FC}"/>
              </a:ext>
            </a:extLst>
          </p:cNvPr>
          <p:cNvCxnSpPr/>
          <p:nvPr/>
        </p:nvCxnSpPr>
        <p:spPr>
          <a:xfrm>
            <a:off x="4114800" y="3050170"/>
            <a:ext cx="1875099" cy="2171"/>
          </a:xfrm>
          <a:prstGeom prst="straightConnector1">
            <a:avLst/>
          </a:prstGeom>
          <a:ln w="127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3374549-184E-8D43-B4CA-C3582C8DC461}"/>
              </a:ext>
            </a:extLst>
          </p:cNvPr>
          <p:cNvCxnSpPr/>
          <p:nvPr/>
        </p:nvCxnSpPr>
        <p:spPr>
          <a:xfrm>
            <a:off x="4114800" y="2790946"/>
            <a:ext cx="1875099" cy="217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D1EF521-A671-8741-9FAF-E52283EE7A43}"/>
              </a:ext>
            </a:extLst>
          </p:cNvPr>
          <p:cNvSpPr txBox="1"/>
          <p:nvPr/>
        </p:nvSpPr>
        <p:spPr>
          <a:xfrm>
            <a:off x="4389699" y="2374257"/>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pole</a:t>
            </a:r>
          </a:p>
        </p:txBody>
      </p:sp>
      <p:sp>
        <p:nvSpPr>
          <p:cNvPr id="33" name="TextBox 32">
            <a:extLst>
              <a:ext uri="{FF2B5EF4-FFF2-40B4-BE49-F238E27FC236}">
                <a16:creationId xmlns:a16="http://schemas.microsoft.com/office/drawing/2014/main" id="{8CE99E29-52ED-DA43-8392-ABC6DACD9279}"/>
              </a:ext>
            </a:extLst>
          </p:cNvPr>
          <p:cNvSpPr txBox="1"/>
          <p:nvPr/>
        </p:nvSpPr>
        <p:spPr>
          <a:xfrm>
            <a:off x="4828139" y="3080842"/>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2d</a:t>
            </a:r>
          </a:p>
        </p:txBody>
      </p:sp>
      <p:sp>
        <p:nvSpPr>
          <p:cNvPr id="35" name="TextBox 34">
            <a:extLst>
              <a:ext uri="{FF2B5EF4-FFF2-40B4-BE49-F238E27FC236}">
                <a16:creationId xmlns:a16="http://schemas.microsoft.com/office/drawing/2014/main" id="{3196FC60-AA87-F444-B9C9-49AEB9C94AB4}"/>
              </a:ext>
            </a:extLst>
          </p:cNvPr>
          <p:cNvSpPr txBox="1"/>
          <p:nvPr/>
        </p:nvSpPr>
        <p:spPr>
          <a:xfrm>
            <a:off x="7673868" y="3254835"/>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a:t>
            </a:r>
          </a:p>
        </p:txBody>
      </p:sp>
      <p:sp>
        <p:nvSpPr>
          <p:cNvPr id="36" name="TextBox 35">
            <a:extLst>
              <a:ext uri="{FF2B5EF4-FFF2-40B4-BE49-F238E27FC236}">
                <a16:creationId xmlns:a16="http://schemas.microsoft.com/office/drawing/2014/main" id="{86961F72-93D9-4649-B8F3-57D34F225737}"/>
              </a:ext>
            </a:extLst>
          </p:cNvPr>
          <p:cNvSpPr txBox="1"/>
          <p:nvPr/>
        </p:nvSpPr>
        <p:spPr>
          <a:xfrm>
            <a:off x="7019197" y="1934419"/>
            <a:ext cx="171713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barn (stationary)</a:t>
            </a:r>
          </a:p>
        </p:txBody>
      </p:sp>
      <p:graphicFrame>
        <p:nvGraphicFramePr>
          <p:cNvPr id="38" name="Object 35">
            <a:extLst>
              <a:ext uri="{FF2B5EF4-FFF2-40B4-BE49-F238E27FC236}">
                <a16:creationId xmlns:a16="http://schemas.microsoft.com/office/drawing/2014/main" id="{D33BFEBC-5F8B-5649-A84F-03BD84477B7B}"/>
              </a:ext>
            </a:extLst>
          </p:cNvPr>
          <p:cNvGraphicFramePr>
            <a:graphicFrameLocks noChangeAspect="1"/>
          </p:cNvGraphicFramePr>
          <p:nvPr>
            <p:extLst>
              <p:ext uri="{D42A27DB-BD31-4B8C-83A1-F6EECF244321}">
                <p14:modId xmlns:p14="http://schemas.microsoft.com/office/powerpoint/2010/main" val="349009052"/>
              </p:ext>
            </p:extLst>
          </p:nvPr>
        </p:nvGraphicFramePr>
        <p:xfrm>
          <a:off x="2938889" y="1310840"/>
          <a:ext cx="1285022" cy="608608"/>
        </p:xfrm>
        <a:graphic>
          <a:graphicData uri="http://schemas.openxmlformats.org/presentationml/2006/ole">
            <mc:AlternateContent xmlns:mc="http://schemas.openxmlformats.org/markup-compatibility/2006">
              <mc:Choice xmlns:v="urn:schemas-microsoft-com:vml" Requires="v">
                <p:oleObj spid="_x0000_s14468" name="Equation" r:id="rId7" imgW="901700" imgH="431800" progId="Equation.DSMT4">
                  <p:embed/>
                </p:oleObj>
              </mc:Choice>
              <mc:Fallback>
                <p:oleObj name="Equation" r:id="rId7" imgW="901700" imgH="431800" progId="Equation.DSMT4">
                  <p:embed/>
                  <p:pic>
                    <p:nvPicPr>
                      <p:cNvPr id="29" name="Object 35"/>
                      <p:cNvPicPr>
                        <a:picLocks noChangeAspect="1" noChangeArrowheads="1"/>
                      </p:cNvPicPr>
                      <p:nvPr/>
                    </p:nvPicPr>
                    <p:blipFill>
                      <a:blip r:embed="rId8"/>
                      <a:srcRect/>
                      <a:stretch>
                        <a:fillRect/>
                      </a:stretch>
                    </p:blipFill>
                    <p:spPr bwMode="auto">
                      <a:xfrm>
                        <a:off x="2938889" y="1310840"/>
                        <a:ext cx="1285022" cy="608608"/>
                      </a:xfrm>
                      <a:prstGeom prst="rect">
                        <a:avLst/>
                      </a:prstGeom>
                      <a:noFill/>
                      <a:ln>
                        <a:noFill/>
                      </a:ln>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1" y="240526"/>
            <a:ext cx="8832579"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would the world-line of </a:t>
            </a:r>
            <a:r>
              <a:rPr lang="en-US" i="1" dirty="0">
                <a:latin typeface="Times New Roman" panose="02020603050405020304" pitchFamily="18" charset="0"/>
                <a:cs typeface="Times New Roman" panose="02020603050405020304" pitchFamily="18" charset="0"/>
              </a:rPr>
              <a:t>the left-end of the pole </a:t>
            </a:r>
            <a:r>
              <a:rPr lang="en-US" dirty="0">
                <a:latin typeface="Times New Roman" panose="02020603050405020304" pitchFamily="18" charset="0"/>
                <a:cs typeface="Times New Roman" panose="02020603050405020304" pitchFamily="18" charset="0"/>
              </a:rPr>
              <a:t>look like? </a:t>
            </a:r>
          </a:p>
          <a:p>
            <a:r>
              <a:rPr lang="en-US" dirty="0">
                <a:latin typeface="Times New Roman" panose="02020603050405020304" pitchFamily="18" charset="0"/>
                <a:cs typeface="Times New Roman" panose="02020603050405020304" pitchFamily="18" charset="0"/>
              </a:rPr>
              <a:t>     First, its world-line will parallel the world-line of the pole’s right-end, which we already know.  Also, at ct = 0, that point will be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in the barn’s frame of reference.  Putting this all together yields the  line shown. </a:t>
            </a:r>
          </a:p>
        </p:txBody>
      </p:sp>
      <p:cxnSp>
        <p:nvCxnSpPr>
          <p:cNvPr id="95" name="Straight Connector 94"/>
          <p:cNvCxnSpPr/>
          <p:nvPr/>
        </p:nvCxnSpPr>
        <p:spPr>
          <a:xfrm rot="5400000">
            <a:off x="199980" y="4055225"/>
            <a:ext cx="4929274"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3352800"/>
            <a:ext cx="3733800" cy="2895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flipH="1" flipV="1">
            <a:off x="-76199" y="2438399"/>
            <a:ext cx="4648201" cy="3581402"/>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20.)</a:t>
            </a:r>
          </a:p>
        </p:txBody>
      </p:sp>
      <p:cxnSp>
        <p:nvCxnSpPr>
          <p:cNvPr id="133" name="Straight Connector 132"/>
          <p:cNvCxnSpPr/>
          <p:nvPr/>
        </p:nvCxnSpPr>
        <p:spPr>
          <a:xfrm>
            <a:off x="683416" y="6252370"/>
            <a:ext cx="19812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600200" y="5181600"/>
            <a:ext cx="1981200" cy="1588"/>
          </a:xfrm>
          <a:prstGeom prst="line">
            <a:avLst/>
          </a:prstGeom>
          <a:ln w="57150" cap="flat" cmpd="sng" algn="ctr">
            <a:solidFill>
              <a:srgbClr val="FF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5080" name="Object 24"/>
          <p:cNvGraphicFramePr>
            <a:graphicFrameLocks noChangeAspect="1"/>
          </p:cNvGraphicFramePr>
          <p:nvPr>
            <p:extLst>
              <p:ext uri="{D42A27DB-BD31-4B8C-83A1-F6EECF244321}">
                <p14:modId xmlns:p14="http://schemas.microsoft.com/office/powerpoint/2010/main" val="3446464780"/>
              </p:ext>
            </p:extLst>
          </p:nvPr>
        </p:nvGraphicFramePr>
        <p:xfrm>
          <a:off x="260349" y="4134048"/>
          <a:ext cx="1433817" cy="755452"/>
        </p:xfrm>
        <a:graphic>
          <a:graphicData uri="http://schemas.openxmlformats.org/presentationml/2006/ole">
            <mc:AlternateContent xmlns:mc="http://schemas.openxmlformats.org/markup-compatibility/2006">
              <mc:Choice xmlns:v="urn:schemas-microsoft-com:vml" Requires="v">
                <p:oleObj spid="_x0000_s127551" name="Equation" r:id="rId3" imgW="1181100" imgH="622300" progId="Equation.DSMT4">
                  <p:embed/>
                </p:oleObj>
              </mc:Choice>
              <mc:Fallback>
                <p:oleObj name="Equation" r:id="rId3" imgW="1181100" imgH="622300" progId="Equation.DSMT4">
                  <p:embed/>
                  <p:pic>
                    <p:nvPicPr>
                      <p:cNvPr id="0" name="Picture 17"/>
                      <p:cNvPicPr>
                        <a:picLocks noChangeAspect="1" noChangeArrowheads="1"/>
                      </p:cNvPicPr>
                      <p:nvPr/>
                    </p:nvPicPr>
                    <p:blipFill>
                      <a:blip r:embed="rId4"/>
                      <a:srcRect/>
                      <a:stretch>
                        <a:fillRect/>
                      </a:stretch>
                    </p:blipFill>
                    <p:spPr bwMode="auto">
                      <a:xfrm>
                        <a:off x="260349" y="4134048"/>
                        <a:ext cx="1433817" cy="755452"/>
                      </a:xfrm>
                      <a:prstGeom prst="rect">
                        <a:avLst/>
                      </a:prstGeom>
                      <a:noFill/>
                      <a:ln>
                        <a:noFill/>
                      </a:ln>
                    </p:spPr>
                  </p:pic>
                </p:oleObj>
              </mc:Fallback>
            </mc:AlternateContent>
          </a:graphicData>
        </a:graphic>
      </p:graphicFrame>
      <p:cxnSp>
        <p:nvCxnSpPr>
          <p:cNvPr id="74" name="Straight Arrow Connector 73"/>
          <p:cNvCxnSpPr/>
          <p:nvPr/>
        </p:nvCxnSpPr>
        <p:spPr>
          <a:xfrm rot="5400000" flipH="1" flipV="1">
            <a:off x="14224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1796875" y="2977533"/>
            <a:ext cx="4254851" cy="327659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3782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8" name="Freeform 97"/>
          <p:cNvSpPr/>
          <p:nvPr/>
        </p:nvSpPr>
        <p:spPr>
          <a:xfrm>
            <a:off x="1003300" y="4902200"/>
            <a:ext cx="431800" cy="266700"/>
          </a:xfrm>
          <a:custGeom>
            <a:avLst/>
            <a:gdLst>
              <a:gd name="connsiteX0" fmla="*/ 0 w 431800"/>
              <a:gd name="connsiteY0" fmla="*/ 0 h 266700"/>
              <a:gd name="connsiteX1" fmla="*/ 139700 w 431800"/>
              <a:gd name="connsiteY1" fmla="*/ 215900 h 266700"/>
              <a:gd name="connsiteX2" fmla="*/ 431800 w 431800"/>
              <a:gd name="connsiteY2" fmla="*/ 266700 h 266700"/>
            </a:gdLst>
            <a:ahLst/>
            <a:cxnLst>
              <a:cxn ang="0">
                <a:pos x="connsiteX0" y="connsiteY0"/>
              </a:cxn>
              <a:cxn ang="0">
                <a:pos x="connsiteX1" y="connsiteY1"/>
              </a:cxn>
              <a:cxn ang="0">
                <a:pos x="connsiteX2" y="connsiteY2"/>
              </a:cxn>
            </a:cxnLst>
            <a:rect l="l" t="t" r="r" b="b"/>
            <a:pathLst>
              <a:path w="431800" h="266700">
                <a:moveTo>
                  <a:pt x="0" y="0"/>
                </a:moveTo>
                <a:cubicBezTo>
                  <a:pt x="33866" y="85725"/>
                  <a:pt x="67733" y="171450"/>
                  <a:pt x="139700" y="215900"/>
                </a:cubicBezTo>
                <a:cubicBezTo>
                  <a:pt x="211667" y="260350"/>
                  <a:pt x="431800" y="266700"/>
                  <a:pt x="431800" y="2667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3568700" y="5151967"/>
            <a:ext cx="533400" cy="296333"/>
          </a:xfrm>
          <a:custGeom>
            <a:avLst/>
            <a:gdLst>
              <a:gd name="connsiteX0" fmla="*/ 0 w 533400"/>
              <a:gd name="connsiteY0" fmla="*/ 42333 h 296333"/>
              <a:gd name="connsiteX1" fmla="*/ 304800 w 533400"/>
              <a:gd name="connsiteY1" fmla="*/ 42333 h 296333"/>
              <a:gd name="connsiteX2" fmla="*/ 533400 w 533400"/>
              <a:gd name="connsiteY2" fmla="*/ 296333 h 296333"/>
              <a:gd name="connsiteX3" fmla="*/ 533400 w 533400"/>
              <a:gd name="connsiteY3" fmla="*/ 296333 h 296333"/>
            </a:gdLst>
            <a:ahLst/>
            <a:cxnLst>
              <a:cxn ang="0">
                <a:pos x="connsiteX0" y="connsiteY0"/>
              </a:cxn>
              <a:cxn ang="0">
                <a:pos x="connsiteX1" y="connsiteY1"/>
              </a:cxn>
              <a:cxn ang="0">
                <a:pos x="connsiteX2" y="connsiteY2"/>
              </a:cxn>
              <a:cxn ang="0">
                <a:pos x="connsiteX3" y="connsiteY3"/>
              </a:cxn>
            </a:cxnLst>
            <a:rect l="l" t="t" r="r" b="b"/>
            <a:pathLst>
              <a:path w="533400" h="296333">
                <a:moveTo>
                  <a:pt x="0" y="42333"/>
                </a:moveTo>
                <a:cubicBezTo>
                  <a:pt x="107950" y="21166"/>
                  <a:pt x="215900" y="0"/>
                  <a:pt x="304800" y="42333"/>
                </a:cubicBezTo>
                <a:cubicBezTo>
                  <a:pt x="393700" y="84666"/>
                  <a:pt x="533400" y="296333"/>
                  <a:pt x="533400" y="296333"/>
                </a:cubicBezTo>
                <a:lnTo>
                  <a:pt x="533400" y="296333"/>
                </a:ln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27010" name="Object 34"/>
          <p:cNvGraphicFramePr>
            <a:graphicFrameLocks noChangeAspect="1"/>
          </p:cNvGraphicFramePr>
          <p:nvPr/>
        </p:nvGraphicFramePr>
        <p:xfrm>
          <a:off x="838200" y="6305550"/>
          <a:ext cx="1452563" cy="214313"/>
        </p:xfrm>
        <a:graphic>
          <a:graphicData uri="http://schemas.openxmlformats.org/presentationml/2006/ole">
            <mc:AlternateContent xmlns:mc="http://schemas.openxmlformats.org/markup-compatibility/2006">
              <mc:Choice xmlns:v="urn:schemas-microsoft-com:vml" Requires="v">
                <p:oleObj spid="_x0000_s127552" name="Equation" r:id="rId5" imgW="1371600" imgH="203200" progId="Equation.DSMT4">
                  <p:embed/>
                </p:oleObj>
              </mc:Choice>
              <mc:Fallback>
                <p:oleObj name="Equation" r:id="rId5" imgW="1371600" imgH="203200" progId="Equation.DSMT4">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305550"/>
                        <a:ext cx="1452563"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0" name="Straight Connector 39"/>
          <p:cNvCxnSpPr/>
          <p:nvPr/>
        </p:nvCxnSpPr>
        <p:spPr>
          <a:xfrm rot="5400000">
            <a:off x="621104" y="6262291"/>
            <a:ext cx="123034" cy="1589"/>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8" name="Object 2">
            <a:extLst>
              <a:ext uri="{FF2B5EF4-FFF2-40B4-BE49-F238E27FC236}">
                <a16:creationId xmlns:a16="http://schemas.microsoft.com/office/drawing/2014/main" id="{06738263-41FA-4347-8D30-465E0C3E9F52}"/>
              </a:ext>
            </a:extLst>
          </p:cNvPr>
          <p:cNvGraphicFramePr>
            <a:graphicFrameLocks noChangeAspect="1"/>
          </p:cNvGraphicFramePr>
          <p:nvPr>
            <p:extLst>
              <p:ext uri="{D42A27DB-BD31-4B8C-83A1-F6EECF244321}">
                <p14:modId xmlns:p14="http://schemas.microsoft.com/office/powerpoint/2010/main" val="1828131492"/>
              </p:ext>
            </p:extLst>
          </p:nvPr>
        </p:nvGraphicFramePr>
        <p:xfrm>
          <a:off x="7798239" y="4598188"/>
          <a:ext cx="602977" cy="190414"/>
        </p:xfrm>
        <a:graphic>
          <a:graphicData uri="http://schemas.openxmlformats.org/presentationml/2006/ole">
            <mc:AlternateContent xmlns:mc="http://schemas.openxmlformats.org/markup-compatibility/2006">
              <mc:Choice xmlns:v="urn:schemas-microsoft-com:vml" Requires="v">
                <p:oleObj spid="_x0000_s127553" name="Equation" r:id="rId7" imgW="482600" imgH="152400" progId="Equation.DSMT4">
                  <p:embed/>
                </p:oleObj>
              </mc:Choice>
              <mc:Fallback>
                <p:oleObj name="Equation" r:id="rId7" imgW="482600" imgH="152400" progId="Equation.DSMT4">
                  <p:embed/>
                  <p:pic>
                    <p:nvPicPr>
                      <p:cNvPr id="39" name="Object 2"/>
                      <p:cNvPicPr>
                        <a:picLocks noChangeAspect="1" noChangeArrowheads="1"/>
                      </p:cNvPicPr>
                      <p:nvPr/>
                    </p:nvPicPr>
                    <p:blipFill>
                      <a:blip r:embed="rId8"/>
                      <a:srcRect/>
                      <a:stretch>
                        <a:fillRect/>
                      </a:stretch>
                    </p:blipFill>
                    <p:spPr bwMode="auto">
                      <a:xfrm>
                        <a:off x="7798239" y="4598188"/>
                        <a:ext cx="602977" cy="19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9" name="Object 2">
            <a:extLst>
              <a:ext uri="{FF2B5EF4-FFF2-40B4-BE49-F238E27FC236}">
                <a16:creationId xmlns:a16="http://schemas.microsoft.com/office/drawing/2014/main" id="{E80C5360-5739-634E-9944-0B2FDD99E70F}"/>
              </a:ext>
            </a:extLst>
          </p:cNvPr>
          <p:cNvGraphicFramePr>
            <a:graphicFrameLocks noChangeAspect="1"/>
          </p:cNvGraphicFramePr>
          <p:nvPr>
            <p:extLst>
              <p:ext uri="{D42A27DB-BD31-4B8C-83A1-F6EECF244321}">
                <p14:modId xmlns:p14="http://schemas.microsoft.com/office/powerpoint/2010/main" val="2282318493"/>
              </p:ext>
            </p:extLst>
          </p:nvPr>
        </p:nvGraphicFramePr>
        <p:xfrm>
          <a:off x="7209698" y="4808008"/>
          <a:ext cx="1851580" cy="327491"/>
        </p:xfrm>
        <a:graphic>
          <a:graphicData uri="http://schemas.openxmlformats.org/presentationml/2006/ole">
            <mc:AlternateContent xmlns:mc="http://schemas.openxmlformats.org/markup-compatibility/2006">
              <mc:Choice xmlns:v="urn:schemas-microsoft-com:vml" Requires="v">
                <p:oleObj spid="_x0000_s127554" name="Equation" r:id="rId9" imgW="1866900" imgH="330200" progId="Equation.DSMT4">
                  <p:embed/>
                </p:oleObj>
              </mc:Choice>
              <mc:Fallback>
                <p:oleObj name="Equation" r:id="rId9" imgW="1866900" imgH="330200" progId="Equation.DSMT4">
                  <p:embed/>
                  <p:pic>
                    <p:nvPicPr>
                      <p:cNvPr id="40" name="Object 2"/>
                      <p:cNvPicPr>
                        <a:picLocks noChangeAspect="1" noChangeArrowheads="1"/>
                      </p:cNvPicPr>
                      <p:nvPr/>
                    </p:nvPicPr>
                    <p:blipFill>
                      <a:blip r:embed="rId10"/>
                      <a:srcRect/>
                      <a:stretch>
                        <a:fillRect/>
                      </a:stretch>
                    </p:blipFill>
                    <p:spPr bwMode="auto">
                      <a:xfrm>
                        <a:off x="7209698" y="4808008"/>
                        <a:ext cx="1851580" cy="32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50" name="Straight Arrow Connector 49">
            <a:extLst>
              <a:ext uri="{FF2B5EF4-FFF2-40B4-BE49-F238E27FC236}">
                <a16:creationId xmlns:a16="http://schemas.microsoft.com/office/drawing/2014/main" id="{45C5D418-8A64-A244-9504-21B4D0B07944}"/>
              </a:ext>
            </a:extLst>
          </p:cNvPr>
          <p:cNvCxnSpPr/>
          <p:nvPr/>
        </p:nvCxnSpPr>
        <p:spPr>
          <a:xfrm>
            <a:off x="6792587" y="3061306"/>
            <a:ext cx="559523" cy="145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3" name="Object 2">
            <a:extLst>
              <a:ext uri="{FF2B5EF4-FFF2-40B4-BE49-F238E27FC236}">
                <a16:creationId xmlns:a16="http://schemas.microsoft.com/office/drawing/2014/main" id="{CEB3812A-960B-7E40-96F6-73EBCD2EDFC1}"/>
              </a:ext>
            </a:extLst>
          </p:cNvPr>
          <p:cNvGraphicFramePr>
            <a:graphicFrameLocks noChangeAspect="1"/>
          </p:cNvGraphicFramePr>
          <p:nvPr>
            <p:extLst>
              <p:ext uri="{D42A27DB-BD31-4B8C-83A1-F6EECF244321}">
                <p14:modId xmlns:p14="http://schemas.microsoft.com/office/powerpoint/2010/main" val="980682575"/>
              </p:ext>
            </p:extLst>
          </p:nvPr>
        </p:nvGraphicFramePr>
        <p:xfrm>
          <a:off x="6773863" y="2850719"/>
          <a:ext cx="560388" cy="187325"/>
        </p:xfrm>
        <a:graphic>
          <a:graphicData uri="http://schemas.openxmlformats.org/presentationml/2006/ole">
            <mc:AlternateContent xmlns:mc="http://schemas.openxmlformats.org/markup-compatibility/2006">
              <mc:Choice xmlns:v="urn:schemas-microsoft-com:vml" Requires="v">
                <p:oleObj spid="_x0000_s127555" name="Equation" r:id="rId11" imgW="609600" imgH="203200" progId="Equation.DSMT4">
                  <p:embed/>
                </p:oleObj>
              </mc:Choice>
              <mc:Fallback>
                <p:oleObj name="Equation" r:id="rId11" imgW="609600" imgH="203200" progId="Equation.DSMT4">
                  <p:embed/>
                  <p:pic>
                    <p:nvPicPr>
                      <p:cNvPr id="42" name="Object 2"/>
                      <p:cNvPicPr>
                        <a:picLocks noChangeAspect="1" noChangeArrowheads="1"/>
                      </p:cNvPicPr>
                      <p:nvPr/>
                    </p:nvPicPr>
                    <p:blipFill>
                      <a:blip r:embed="rId12"/>
                      <a:srcRect/>
                      <a:stretch>
                        <a:fillRect/>
                      </a:stretch>
                    </p:blipFill>
                    <p:spPr bwMode="auto">
                      <a:xfrm>
                        <a:off x="6773863" y="2850719"/>
                        <a:ext cx="560388" cy="18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5" name="Object 2">
            <a:extLst>
              <a:ext uri="{FF2B5EF4-FFF2-40B4-BE49-F238E27FC236}">
                <a16:creationId xmlns:a16="http://schemas.microsoft.com/office/drawing/2014/main" id="{38DB212D-75E3-4D4E-8736-1BD128B96D28}"/>
              </a:ext>
            </a:extLst>
          </p:cNvPr>
          <p:cNvGraphicFramePr>
            <a:graphicFrameLocks noChangeAspect="1"/>
          </p:cNvGraphicFramePr>
          <p:nvPr>
            <p:extLst>
              <p:ext uri="{D42A27DB-BD31-4B8C-83A1-F6EECF244321}">
                <p14:modId xmlns:p14="http://schemas.microsoft.com/office/powerpoint/2010/main" val="2015379650"/>
              </p:ext>
            </p:extLst>
          </p:nvPr>
        </p:nvGraphicFramePr>
        <p:xfrm>
          <a:off x="7143937" y="3232831"/>
          <a:ext cx="299933" cy="199955"/>
        </p:xfrm>
        <a:graphic>
          <a:graphicData uri="http://schemas.openxmlformats.org/presentationml/2006/ole">
            <mc:AlternateContent xmlns:mc="http://schemas.openxmlformats.org/markup-compatibility/2006">
              <mc:Choice xmlns:v="urn:schemas-microsoft-com:vml" Requires="v">
                <p:oleObj spid="_x0000_s127556" name="Equation" r:id="rId13" imgW="304800" imgH="203200" progId="Equation.DSMT4">
                  <p:embed/>
                </p:oleObj>
              </mc:Choice>
              <mc:Fallback>
                <p:oleObj name="Equation" r:id="rId13" imgW="304800" imgH="203200" progId="Equation.DSMT4">
                  <p:embed/>
                  <p:pic>
                    <p:nvPicPr>
                      <p:cNvPr id="43" name="Object 2"/>
                      <p:cNvPicPr>
                        <a:picLocks noChangeAspect="1" noChangeArrowheads="1"/>
                      </p:cNvPicPr>
                      <p:nvPr/>
                    </p:nvPicPr>
                    <p:blipFill>
                      <a:blip r:embed="rId14"/>
                      <a:srcRect/>
                      <a:stretch>
                        <a:fillRect/>
                      </a:stretch>
                    </p:blipFill>
                    <p:spPr bwMode="auto">
                      <a:xfrm>
                        <a:off x="7143937" y="3232831"/>
                        <a:ext cx="299933" cy="19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6" name="Object 12">
            <a:extLst>
              <a:ext uri="{FF2B5EF4-FFF2-40B4-BE49-F238E27FC236}">
                <a16:creationId xmlns:a16="http://schemas.microsoft.com/office/drawing/2014/main" id="{9F8428B0-E4DB-D843-BC30-F732FD5D189A}"/>
              </a:ext>
            </a:extLst>
          </p:cNvPr>
          <p:cNvGraphicFramePr>
            <a:graphicFrameLocks noChangeAspect="1"/>
          </p:cNvGraphicFramePr>
          <p:nvPr>
            <p:extLst>
              <p:ext uri="{D42A27DB-BD31-4B8C-83A1-F6EECF244321}">
                <p14:modId xmlns:p14="http://schemas.microsoft.com/office/powerpoint/2010/main" val="1288976149"/>
              </p:ext>
            </p:extLst>
          </p:nvPr>
        </p:nvGraphicFramePr>
        <p:xfrm>
          <a:off x="7573963" y="4196919"/>
          <a:ext cx="395288" cy="169862"/>
        </p:xfrm>
        <a:graphic>
          <a:graphicData uri="http://schemas.openxmlformats.org/presentationml/2006/ole">
            <mc:AlternateContent xmlns:mc="http://schemas.openxmlformats.org/markup-compatibility/2006">
              <mc:Choice xmlns:v="urn:schemas-microsoft-com:vml" Requires="v">
                <p:oleObj spid="_x0000_s127557" name="Equation" r:id="rId15" imgW="355600" imgH="152400" progId="Equation.DSMT4">
                  <p:embed/>
                </p:oleObj>
              </mc:Choice>
              <mc:Fallback>
                <p:oleObj name="Equation" r:id="rId15" imgW="355600" imgH="152400" progId="Equation.DSMT4">
                  <p:embed/>
                  <p:pic>
                    <p:nvPicPr>
                      <p:cNvPr id="44" name="Object 12"/>
                      <p:cNvPicPr>
                        <a:picLocks noChangeAspect="1" noChangeArrowheads="1"/>
                      </p:cNvPicPr>
                      <p:nvPr/>
                    </p:nvPicPr>
                    <p:blipFill>
                      <a:blip r:embed="rId16"/>
                      <a:srcRect/>
                      <a:stretch>
                        <a:fillRect/>
                      </a:stretch>
                    </p:blipFill>
                    <p:spPr bwMode="auto">
                      <a:xfrm>
                        <a:off x="7573963" y="4196919"/>
                        <a:ext cx="395288" cy="16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 name="Rectangle 56">
            <a:extLst>
              <a:ext uri="{FF2B5EF4-FFF2-40B4-BE49-F238E27FC236}">
                <a16:creationId xmlns:a16="http://schemas.microsoft.com/office/drawing/2014/main" id="{62E46BF1-081F-6D42-BF2B-3EB173FF994C}"/>
              </a:ext>
            </a:extLst>
          </p:cNvPr>
          <p:cNvSpPr/>
          <p:nvPr/>
        </p:nvSpPr>
        <p:spPr>
          <a:xfrm>
            <a:off x="7785475" y="2897409"/>
            <a:ext cx="860531" cy="61352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9" name="Object 2">
            <a:extLst>
              <a:ext uri="{FF2B5EF4-FFF2-40B4-BE49-F238E27FC236}">
                <a16:creationId xmlns:a16="http://schemas.microsoft.com/office/drawing/2014/main" id="{5EB28D45-3681-FC48-8772-DA96038A3087}"/>
              </a:ext>
            </a:extLst>
          </p:cNvPr>
          <p:cNvGraphicFramePr>
            <a:graphicFrameLocks noChangeAspect="1"/>
          </p:cNvGraphicFramePr>
          <p:nvPr>
            <p:extLst>
              <p:ext uri="{D42A27DB-BD31-4B8C-83A1-F6EECF244321}">
                <p14:modId xmlns:p14="http://schemas.microsoft.com/office/powerpoint/2010/main" val="871817895"/>
              </p:ext>
            </p:extLst>
          </p:nvPr>
        </p:nvGraphicFramePr>
        <p:xfrm>
          <a:off x="8198680" y="3367293"/>
          <a:ext cx="664433" cy="326388"/>
        </p:xfrm>
        <a:graphic>
          <a:graphicData uri="http://schemas.openxmlformats.org/presentationml/2006/ole">
            <mc:AlternateContent xmlns:mc="http://schemas.openxmlformats.org/markup-compatibility/2006">
              <mc:Choice xmlns:v="urn:schemas-microsoft-com:vml" Requires="v">
                <p:oleObj spid="_x0000_s127558" name="Equation" r:id="rId17" imgW="723900" imgH="355600" progId="Equation.DSMT4">
                  <p:embed/>
                </p:oleObj>
              </mc:Choice>
              <mc:Fallback>
                <p:oleObj name="Equation" r:id="rId17" imgW="723900" imgH="355600" progId="Equation.DSMT4">
                  <p:embed/>
                  <p:pic>
                    <p:nvPicPr>
                      <p:cNvPr id="46" name="Object 2"/>
                      <p:cNvPicPr>
                        <a:picLocks noChangeAspect="1" noChangeArrowheads="1"/>
                      </p:cNvPicPr>
                      <p:nvPr/>
                    </p:nvPicPr>
                    <p:blipFill>
                      <a:blip r:embed="rId18"/>
                      <a:srcRect/>
                      <a:stretch>
                        <a:fillRect/>
                      </a:stretch>
                    </p:blipFill>
                    <p:spPr bwMode="auto">
                      <a:xfrm>
                        <a:off x="8198680" y="3367293"/>
                        <a:ext cx="664433" cy="32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0" name="Straight Connector 59">
            <a:extLst>
              <a:ext uri="{FF2B5EF4-FFF2-40B4-BE49-F238E27FC236}">
                <a16:creationId xmlns:a16="http://schemas.microsoft.com/office/drawing/2014/main" id="{968DCC09-958E-454D-831C-606B6D67301C}"/>
              </a:ext>
            </a:extLst>
          </p:cNvPr>
          <p:cNvCxnSpPr/>
          <p:nvPr/>
        </p:nvCxnSpPr>
        <p:spPr>
          <a:xfrm>
            <a:off x="6921845" y="3177170"/>
            <a:ext cx="857193" cy="145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1" name="Object 2">
            <a:extLst>
              <a:ext uri="{FF2B5EF4-FFF2-40B4-BE49-F238E27FC236}">
                <a16:creationId xmlns:a16="http://schemas.microsoft.com/office/drawing/2014/main" id="{D5B01F44-BB97-844B-9820-AF25F24A259E}"/>
              </a:ext>
            </a:extLst>
          </p:cNvPr>
          <p:cNvGraphicFramePr>
            <a:graphicFrameLocks noChangeAspect="1"/>
          </p:cNvGraphicFramePr>
          <p:nvPr>
            <p:extLst>
              <p:ext uri="{D42A27DB-BD31-4B8C-83A1-F6EECF244321}">
                <p14:modId xmlns:p14="http://schemas.microsoft.com/office/powerpoint/2010/main" val="1235469636"/>
              </p:ext>
            </p:extLst>
          </p:nvPr>
        </p:nvGraphicFramePr>
        <p:xfrm>
          <a:off x="7107772" y="2099929"/>
          <a:ext cx="514561" cy="159025"/>
        </p:xfrm>
        <a:graphic>
          <a:graphicData uri="http://schemas.openxmlformats.org/presentationml/2006/ole">
            <mc:AlternateContent xmlns:mc="http://schemas.openxmlformats.org/markup-compatibility/2006">
              <mc:Choice xmlns:v="urn:schemas-microsoft-com:vml" Requires="v">
                <p:oleObj spid="_x0000_s127559" name="Equation" r:id="rId19" imgW="495300" imgH="152400" progId="Equation.DSMT4">
                  <p:embed/>
                </p:oleObj>
              </mc:Choice>
              <mc:Fallback>
                <p:oleObj name="Equation" r:id="rId19" imgW="495300" imgH="152400" progId="Equation.DSMT4">
                  <p:embed/>
                  <p:pic>
                    <p:nvPicPr>
                      <p:cNvPr id="48" name="Object 2"/>
                      <p:cNvPicPr>
                        <a:picLocks noChangeAspect="1" noChangeArrowheads="1"/>
                      </p:cNvPicPr>
                      <p:nvPr/>
                    </p:nvPicPr>
                    <p:blipFill>
                      <a:blip r:embed="rId20"/>
                      <a:srcRect/>
                      <a:stretch>
                        <a:fillRect/>
                      </a:stretch>
                    </p:blipFill>
                    <p:spPr bwMode="auto">
                      <a:xfrm>
                        <a:off x="7107772" y="2099929"/>
                        <a:ext cx="514561" cy="1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 name="Freeform 61">
            <a:extLst>
              <a:ext uri="{FF2B5EF4-FFF2-40B4-BE49-F238E27FC236}">
                <a16:creationId xmlns:a16="http://schemas.microsoft.com/office/drawing/2014/main" id="{0593BDF7-7116-8445-A560-A38A4097F3F6}"/>
              </a:ext>
            </a:extLst>
          </p:cNvPr>
          <p:cNvSpPr/>
          <p:nvPr/>
        </p:nvSpPr>
        <p:spPr>
          <a:xfrm>
            <a:off x="7609838" y="2160131"/>
            <a:ext cx="325623" cy="1008676"/>
          </a:xfrm>
          <a:custGeom>
            <a:avLst/>
            <a:gdLst>
              <a:gd name="connsiteX0" fmla="*/ 44450 w 455083"/>
              <a:gd name="connsiteY0" fmla="*/ 25400 h 1409700"/>
              <a:gd name="connsiteX1" fmla="*/ 349250 w 455083"/>
              <a:gd name="connsiteY1" fmla="*/ 38100 h 1409700"/>
              <a:gd name="connsiteX2" fmla="*/ 450850 w 455083"/>
              <a:gd name="connsiteY2" fmla="*/ 254000 h 1409700"/>
              <a:gd name="connsiteX3" fmla="*/ 323850 w 455083"/>
              <a:gd name="connsiteY3" fmla="*/ 469900 h 1409700"/>
              <a:gd name="connsiteX4" fmla="*/ 95250 w 455083"/>
              <a:gd name="connsiteY4" fmla="*/ 825500 h 1409700"/>
              <a:gd name="connsiteX5" fmla="*/ 19050 w 455083"/>
              <a:gd name="connsiteY5" fmla="*/ 1066800 h 1409700"/>
              <a:gd name="connsiteX6" fmla="*/ 31750 w 455083"/>
              <a:gd name="connsiteY6" fmla="*/ 1333500 h 1409700"/>
              <a:gd name="connsiteX7" fmla="*/ 209550 w 455083"/>
              <a:gd name="connsiteY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083" h="1409700">
                <a:moveTo>
                  <a:pt x="44450" y="25400"/>
                </a:moveTo>
                <a:cubicBezTo>
                  <a:pt x="162983" y="12700"/>
                  <a:pt x="281517" y="0"/>
                  <a:pt x="349250" y="38100"/>
                </a:cubicBezTo>
                <a:cubicBezTo>
                  <a:pt x="416983" y="76200"/>
                  <a:pt x="455083" y="182033"/>
                  <a:pt x="450850" y="254000"/>
                </a:cubicBezTo>
                <a:cubicBezTo>
                  <a:pt x="446617" y="325967"/>
                  <a:pt x="383117" y="374650"/>
                  <a:pt x="323850" y="469900"/>
                </a:cubicBezTo>
                <a:cubicBezTo>
                  <a:pt x="264583" y="565150"/>
                  <a:pt x="146050" y="726017"/>
                  <a:pt x="95250" y="825500"/>
                </a:cubicBezTo>
                <a:cubicBezTo>
                  <a:pt x="44450" y="924983"/>
                  <a:pt x="29633" y="982133"/>
                  <a:pt x="19050" y="1066800"/>
                </a:cubicBezTo>
                <a:cubicBezTo>
                  <a:pt x="8467" y="1151467"/>
                  <a:pt x="0" y="1276350"/>
                  <a:pt x="31750" y="1333500"/>
                </a:cubicBezTo>
                <a:cubicBezTo>
                  <a:pt x="63500" y="1390650"/>
                  <a:pt x="209550" y="1409700"/>
                  <a:pt x="209550" y="1409700"/>
                </a:cubicBezTo>
              </a:path>
            </a:pathLst>
          </a:custGeom>
          <a:noFill/>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1BC1866-671D-B042-B48B-C0D6F3DFFAA0}"/>
              </a:ext>
            </a:extLst>
          </p:cNvPr>
          <p:cNvCxnSpPr/>
          <p:nvPr/>
        </p:nvCxnSpPr>
        <p:spPr>
          <a:xfrm rot="5400000">
            <a:off x="7717230" y="3177893"/>
            <a:ext cx="109047" cy="113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2ED53CD-7C22-5244-993F-39BE84445DE2}"/>
              </a:ext>
            </a:extLst>
          </p:cNvPr>
          <p:cNvCxnSpPr/>
          <p:nvPr/>
        </p:nvCxnSpPr>
        <p:spPr>
          <a:xfrm rot="16200000" flipH="1">
            <a:off x="6827349" y="3219030"/>
            <a:ext cx="1938171" cy="1755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9DFBCA99-A588-1D4C-B6A7-A0E8220A9D72}"/>
              </a:ext>
            </a:extLst>
          </p:cNvPr>
          <p:cNvSpPr/>
          <p:nvPr/>
        </p:nvSpPr>
        <p:spPr>
          <a:xfrm>
            <a:off x="6630988" y="1941081"/>
            <a:ext cx="2559768" cy="3240519"/>
          </a:xfrm>
          <a:prstGeom prst="rect">
            <a:avLst/>
          </a:prstGeom>
          <a:noFill/>
          <a:ln>
            <a:solidFill>
              <a:srgbClr val="00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6" name="Object 2">
            <a:extLst>
              <a:ext uri="{FF2B5EF4-FFF2-40B4-BE49-F238E27FC236}">
                <a16:creationId xmlns:a16="http://schemas.microsoft.com/office/drawing/2014/main" id="{7A9B286E-579D-B44F-A520-BB9BF332F2D6}"/>
              </a:ext>
            </a:extLst>
          </p:cNvPr>
          <p:cNvGraphicFramePr>
            <a:graphicFrameLocks noChangeAspect="1"/>
          </p:cNvGraphicFramePr>
          <p:nvPr>
            <p:extLst>
              <p:ext uri="{D42A27DB-BD31-4B8C-83A1-F6EECF244321}">
                <p14:modId xmlns:p14="http://schemas.microsoft.com/office/powerpoint/2010/main" val="2580023171"/>
              </p:ext>
            </p:extLst>
          </p:nvPr>
        </p:nvGraphicFramePr>
        <p:xfrm>
          <a:off x="6940550" y="3725863"/>
          <a:ext cx="703263" cy="549275"/>
        </p:xfrm>
        <a:graphic>
          <a:graphicData uri="http://schemas.openxmlformats.org/presentationml/2006/ole">
            <mc:AlternateContent xmlns:mc="http://schemas.openxmlformats.org/markup-compatibility/2006">
              <mc:Choice xmlns:v="urn:schemas-microsoft-com:vml" Requires="v">
                <p:oleObj spid="_x0000_s127560" name="Equation" r:id="rId21" imgW="584200" imgH="457200" progId="Equation.DSMT4">
                  <p:embed/>
                </p:oleObj>
              </mc:Choice>
              <mc:Fallback>
                <p:oleObj name="Equation" r:id="rId21" imgW="584200" imgH="457200" progId="Equation.DSMT4">
                  <p:embed/>
                  <p:pic>
                    <p:nvPicPr>
                      <p:cNvPr id="126" name="Object 2"/>
                      <p:cNvPicPr>
                        <a:picLocks noChangeAspect="1" noChangeArrowheads="1"/>
                      </p:cNvPicPr>
                      <p:nvPr/>
                    </p:nvPicPr>
                    <p:blipFill>
                      <a:blip r:embed="rId22"/>
                      <a:srcRect/>
                      <a:stretch>
                        <a:fillRect/>
                      </a:stretch>
                    </p:blipFill>
                    <p:spPr bwMode="auto">
                      <a:xfrm>
                        <a:off x="6940550" y="3725863"/>
                        <a:ext cx="703263"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7" name="Straight Arrow Connector 66">
            <a:extLst>
              <a:ext uri="{FF2B5EF4-FFF2-40B4-BE49-F238E27FC236}">
                <a16:creationId xmlns:a16="http://schemas.microsoft.com/office/drawing/2014/main" id="{C65719C1-BCE1-AC44-8EE0-1C50EACBDFCF}"/>
              </a:ext>
            </a:extLst>
          </p:cNvPr>
          <p:cNvCxnSpPr/>
          <p:nvPr/>
        </p:nvCxnSpPr>
        <p:spPr>
          <a:xfrm rot="10800000">
            <a:off x="6933243" y="3666098"/>
            <a:ext cx="876394" cy="1588"/>
          </a:xfrm>
          <a:prstGeom prst="straightConnector1">
            <a:avLst/>
          </a:prstGeom>
          <a:ln w="12700" cap="flat" cmpd="sng" algn="ctr">
            <a:solidFill>
              <a:srgbClr val="00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0125DCB-88B9-2C41-952D-D6D4A09D93B4}"/>
              </a:ext>
            </a:extLst>
          </p:cNvPr>
          <p:cNvCxnSpPr/>
          <p:nvPr/>
        </p:nvCxnSpPr>
        <p:spPr>
          <a:xfrm rot="5400000">
            <a:off x="6703792" y="3512847"/>
            <a:ext cx="458902"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72" name="Object 2">
            <a:extLst>
              <a:ext uri="{FF2B5EF4-FFF2-40B4-BE49-F238E27FC236}">
                <a16:creationId xmlns:a16="http://schemas.microsoft.com/office/drawing/2014/main" id="{6B5684EE-554A-AD43-84FA-FF4A8ED29088}"/>
              </a:ext>
            </a:extLst>
          </p:cNvPr>
          <p:cNvGraphicFramePr>
            <a:graphicFrameLocks noChangeAspect="1"/>
          </p:cNvGraphicFramePr>
          <p:nvPr>
            <p:extLst>
              <p:ext uri="{D42A27DB-BD31-4B8C-83A1-F6EECF244321}">
                <p14:modId xmlns:p14="http://schemas.microsoft.com/office/powerpoint/2010/main" val="1136887325"/>
              </p:ext>
            </p:extLst>
          </p:nvPr>
        </p:nvGraphicFramePr>
        <p:xfrm>
          <a:off x="7719487" y="6292138"/>
          <a:ext cx="171450" cy="171450"/>
        </p:xfrm>
        <a:graphic>
          <a:graphicData uri="http://schemas.openxmlformats.org/presentationml/2006/ole">
            <mc:AlternateContent xmlns:mc="http://schemas.openxmlformats.org/markup-compatibility/2006">
              <mc:Choice xmlns:v="urn:schemas-microsoft-com:vml" Requires="v">
                <p:oleObj spid="_x0000_s127561" name="Equation" r:id="rId23" imgW="127000" imgH="127000" progId="Equation.DSMT4">
                  <p:embed/>
                </p:oleObj>
              </mc:Choice>
              <mc:Fallback>
                <p:oleObj name="Equation" r:id="rId23" imgW="127000" imgH="127000" progId="Equation.DSMT4">
                  <p:embed/>
                  <p:pic>
                    <p:nvPicPr>
                      <p:cNvPr id="144" name="Object 2"/>
                      <p:cNvPicPr>
                        <a:picLocks noChangeAspect="1" noChangeArrowheads="1"/>
                      </p:cNvPicPr>
                      <p:nvPr/>
                    </p:nvPicPr>
                    <p:blipFill>
                      <a:blip r:embed="rId24"/>
                      <a:srcRect/>
                      <a:stretch>
                        <a:fillRect/>
                      </a:stretch>
                    </p:blipFill>
                    <p:spPr bwMode="auto">
                      <a:xfrm>
                        <a:off x="7719487" y="6292138"/>
                        <a:ext cx="171450" cy="171450"/>
                      </a:xfrm>
                      <a:prstGeom prst="rect">
                        <a:avLst/>
                      </a:prstGeom>
                      <a:noFill/>
                      <a:ln>
                        <a:noFill/>
                      </a:ln>
                    </p:spPr>
                  </p:pic>
                </p:oleObj>
              </mc:Fallback>
            </mc:AlternateContent>
          </a:graphicData>
        </a:graphic>
      </p:graphicFrame>
      <p:graphicFrame>
        <p:nvGraphicFramePr>
          <p:cNvPr id="73" name="Object 2">
            <a:extLst>
              <a:ext uri="{FF2B5EF4-FFF2-40B4-BE49-F238E27FC236}">
                <a16:creationId xmlns:a16="http://schemas.microsoft.com/office/drawing/2014/main" id="{5D51D294-6BDA-CA47-AB07-4A9A368084A4}"/>
              </a:ext>
            </a:extLst>
          </p:cNvPr>
          <p:cNvGraphicFramePr>
            <a:graphicFrameLocks noChangeAspect="1"/>
          </p:cNvGraphicFramePr>
          <p:nvPr>
            <p:extLst>
              <p:ext uri="{D42A27DB-BD31-4B8C-83A1-F6EECF244321}">
                <p14:modId xmlns:p14="http://schemas.microsoft.com/office/powerpoint/2010/main" val="438493201"/>
              </p:ext>
            </p:extLst>
          </p:nvPr>
        </p:nvGraphicFramePr>
        <p:xfrm>
          <a:off x="6072998" y="3637540"/>
          <a:ext cx="236819" cy="218602"/>
        </p:xfrm>
        <a:graphic>
          <a:graphicData uri="http://schemas.openxmlformats.org/presentationml/2006/ole">
            <mc:AlternateContent xmlns:mc="http://schemas.openxmlformats.org/markup-compatibility/2006">
              <mc:Choice xmlns:v="urn:schemas-microsoft-com:vml" Requires="v">
                <p:oleObj spid="_x0000_s127562" name="Equation" r:id="rId25" imgW="165100" imgH="152400" progId="Equation.DSMT4">
                  <p:embed/>
                </p:oleObj>
              </mc:Choice>
              <mc:Fallback>
                <p:oleObj name="Equation" r:id="rId25" imgW="165100" imgH="152400" progId="Equation.DSMT4">
                  <p:embed/>
                  <p:pic>
                    <p:nvPicPr>
                      <p:cNvPr id="146" name="Object 2"/>
                      <p:cNvPicPr>
                        <a:picLocks noChangeAspect="1" noChangeArrowheads="1"/>
                      </p:cNvPicPr>
                      <p:nvPr/>
                    </p:nvPicPr>
                    <p:blipFill>
                      <a:blip r:embed="rId26"/>
                      <a:srcRect/>
                      <a:stretch>
                        <a:fillRect/>
                      </a:stretch>
                    </p:blipFill>
                    <p:spPr bwMode="auto">
                      <a:xfrm>
                        <a:off x="6072998" y="3637540"/>
                        <a:ext cx="236819" cy="218602"/>
                      </a:xfrm>
                      <a:prstGeom prst="rect">
                        <a:avLst/>
                      </a:prstGeom>
                      <a:noFill/>
                      <a:ln>
                        <a:noFill/>
                      </a:ln>
                    </p:spPr>
                  </p:pic>
                </p:oleObj>
              </mc:Fallback>
            </mc:AlternateContent>
          </a:graphicData>
        </a:graphic>
      </p:graphicFrame>
      <p:graphicFrame>
        <p:nvGraphicFramePr>
          <p:cNvPr id="75" name="Object 2">
            <a:extLst>
              <a:ext uri="{FF2B5EF4-FFF2-40B4-BE49-F238E27FC236}">
                <a16:creationId xmlns:a16="http://schemas.microsoft.com/office/drawing/2014/main" id="{5A2ABFE2-4A50-8340-B6BD-B32BC3BBC4DB}"/>
              </a:ext>
            </a:extLst>
          </p:cNvPr>
          <p:cNvGraphicFramePr>
            <a:graphicFrameLocks noChangeAspect="1"/>
          </p:cNvGraphicFramePr>
          <p:nvPr>
            <p:extLst>
              <p:ext uri="{D42A27DB-BD31-4B8C-83A1-F6EECF244321}">
                <p14:modId xmlns:p14="http://schemas.microsoft.com/office/powerpoint/2010/main" val="441797277"/>
              </p:ext>
            </p:extLst>
          </p:nvPr>
        </p:nvGraphicFramePr>
        <p:xfrm>
          <a:off x="2401888" y="2579489"/>
          <a:ext cx="229124" cy="193874"/>
        </p:xfrm>
        <a:graphic>
          <a:graphicData uri="http://schemas.openxmlformats.org/presentationml/2006/ole">
            <mc:AlternateContent xmlns:mc="http://schemas.openxmlformats.org/markup-compatibility/2006">
              <mc:Choice xmlns:v="urn:schemas-microsoft-com:vml" Requires="v">
                <p:oleObj spid="_x0000_s127563" name="Equation" r:id="rId27" imgW="165100" imgH="139700" progId="Equation.DSMT4">
                  <p:embed/>
                </p:oleObj>
              </mc:Choice>
              <mc:Fallback>
                <p:oleObj name="Equation" r:id="rId27" imgW="165100" imgH="139700" progId="Equation.DSMT4">
                  <p:embed/>
                  <p:pic>
                    <p:nvPicPr>
                      <p:cNvPr id="147" name="Object 2"/>
                      <p:cNvPicPr>
                        <a:picLocks noChangeAspect="1" noChangeArrowheads="1"/>
                      </p:cNvPicPr>
                      <p:nvPr/>
                    </p:nvPicPr>
                    <p:blipFill>
                      <a:blip r:embed="rId28"/>
                      <a:srcRect/>
                      <a:stretch>
                        <a:fillRect/>
                      </a:stretch>
                    </p:blipFill>
                    <p:spPr bwMode="auto">
                      <a:xfrm>
                        <a:off x="2401888" y="2579489"/>
                        <a:ext cx="229124" cy="193874"/>
                      </a:xfrm>
                      <a:prstGeom prst="rect">
                        <a:avLst/>
                      </a:prstGeom>
                      <a:noFill/>
                      <a:ln>
                        <a:noFill/>
                      </a:ln>
                    </p:spPr>
                  </p:pic>
                </p:oleObj>
              </mc:Fallback>
            </mc:AlternateContent>
          </a:graphicData>
        </a:graphic>
      </p:graphicFrame>
      <p:graphicFrame>
        <p:nvGraphicFramePr>
          <p:cNvPr id="77" name="Object 2">
            <a:extLst>
              <a:ext uri="{FF2B5EF4-FFF2-40B4-BE49-F238E27FC236}">
                <a16:creationId xmlns:a16="http://schemas.microsoft.com/office/drawing/2014/main" id="{CD6EDA6E-EDCF-DE4C-A04E-7EA880969DC8}"/>
              </a:ext>
            </a:extLst>
          </p:cNvPr>
          <p:cNvGraphicFramePr>
            <a:graphicFrameLocks noChangeAspect="1"/>
          </p:cNvGraphicFramePr>
          <p:nvPr>
            <p:extLst>
              <p:ext uri="{D42A27DB-BD31-4B8C-83A1-F6EECF244321}">
                <p14:modId xmlns:p14="http://schemas.microsoft.com/office/powerpoint/2010/main" val="3801711607"/>
              </p:ext>
            </p:extLst>
          </p:nvPr>
        </p:nvGraphicFramePr>
        <p:xfrm>
          <a:off x="5308602" y="2373663"/>
          <a:ext cx="254592" cy="190944"/>
        </p:xfrm>
        <a:graphic>
          <a:graphicData uri="http://schemas.openxmlformats.org/presentationml/2006/ole">
            <mc:AlternateContent xmlns:mc="http://schemas.openxmlformats.org/markup-compatibility/2006">
              <mc:Choice xmlns:v="urn:schemas-microsoft-com:vml" Requires="v">
                <p:oleObj spid="_x0000_s127564" name="Equation" r:id="rId29" imgW="203200" imgH="152400" progId="Equation.DSMT4">
                  <p:embed/>
                </p:oleObj>
              </mc:Choice>
              <mc:Fallback>
                <p:oleObj name="Equation" r:id="rId29" imgW="203200" imgH="152400" progId="Equation.DSMT4">
                  <p:embed/>
                  <p:pic>
                    <p:nvPicPr>
                      <p:cNvPr id="149" name="Object 2"/>
                      <p:cNvPicPr>
                        <a:picLocks noChangeAspect="1" noChangeArrowheads="1"/>
                      </p:cNvPicPr>
                      <p:nvPr/>
                    </p:nvPicPr>
                    <p:blipFill>
                      <a:blip r:embed="rId30"/>
                      <a:srcRect/>
                      <a:stretch>
                        <a:fillRect/>
                      </a:stretch>
                    </p:blipFill>
                    <p:spPr bwMode="auto">
                      <a:xfrm>
                        <a:off x="5308602" y="2373663"/>
                        <a:ext cx="254592" cy="190944"/>
                      </a:xfrm>
                      <a:prstGeom prst="rect">
                        <a:avLst/>
                      </a:prstGeom>
                      <a:noFill/>
                      <a:ln>
                        <a:noFill/>
                      </a:ln>
                    </p:spPr>
                  </p:pic>
                </p:oleObj>
              </mc:Fallback>
            </mc:AlternateContent>
          </a:graphicData>
        </a:graphic>
      </p:graphicFrame>
      <p:graphicFrame>
        <p:nvGraphicFramePr>
          <p:cNvPr id="78" name="Object 26">
            <a:extLst>
              <a:ext uri="{FF2B5EF4-FFF2-40B4-BE49-F238E27FC236}">
                <a16:creationId xmlns:a16="http://schemas.microsoft.com/office/drawing/2014/main" id="{505E946D-8D4F-F04B-AC34-D5BC3037A1A3}"/>
              </a:ext>
            </a:extLst>
          </p:cNvPr>
          <p:cNvGraphicFramePr>
            <a:graphicFrameLocks noChangeAspect="1"/>
          </p:cNvGraphicFramePr>
          <p:nvPr>
            <p:extLst>
              <p:ext uri="{D42A27DB-BD31-4B8C-83A1-F6EECF244321}">
                <p14:modId xmlns:p14="http://schemas.microsoft.com/office/powerpoint/2010/main" val="4217053591"/>
              </p:ext>
            </p:extLst>
          </p:nvPr>
        </p:nvGraphicFramePr>
        <p:xfrm>
          <a:off x="2676435" y="2024263"/>
          <a:ext cx="997010" cy="574036"/>
        </p:xfrm>
        <a:graphic>
          <a:graphicData uri="http://schemas.openxmlformats.org/presentationml/2006/ole">
            <mc:AlternateContent xmlns:mc="http://schemas.openxmlformats.org/markup-compatibility/2006">
              <mc:Choice xmlns:v="urn:schemas-microsoft-com:vml" Requires="v">
                <p:oleObj spid="_x0000_s127565" name="Equation" r:id="rId31" imgW="838200" imgH="482600" progId="Equation.DSMT4">
                  <p:embed/>
                </p:oleObj>
              </mc:Choice>
              <mc:Fallback>
                <p:oleObj name="Equation" r:id="rId31" imgW="838200" imgH="482600" progId="Equation.DSMT4">
                  <p:embed/>
                  <p:pic>
                    <p:nvPicPr>
                      <p:cNvPr id="45082" name="Object 26"/>
                      <p:cNvPicPr>
                        <a:picLocks noChangeAspect="1" noChangeArrowheads="1"/>
                      </p:cNvPicPr>
                      <p:nvPr/>
                    </p:nvPicPr>
                    <p:blipFill>
                      <a:blip r:embed="rId32"/>
                      <a:srcRect/>
                      <a:stretch>
                        <a:fillRect/>
                      </a:stretch>
                    </p:blipFill>
                    <p:spPr bwMode="auto">
                      <a:xfrm>
                        <a:off x="2676435" y="2024263"/>
                        <a:ext cx="997010" cy="574036"/>
                      </a:xfrm>
                      <a:prstGeom prst="rect">
                        <a:avLst/>
                      </a:prstGeom>
                      <a:noFill/>
                      <a:ln>
                        <a:noFill/>
                      </a:ln>
                    </p:spPr>
                  </p:pic>
                </p:oleObj>
              </mc:Fallback>
            </mc:AlternateContent>
          </a:graphicData>
        </a:graphic>
      </p:graphicFrame>
      <p:graphicFrame>
        <p:nvGraphicFramePr>
          <p:cNvPr id="79" name="Object 24">
            <a:extLst>
              <a:ext uri="{FF2B5EF4-FFF2-40B4-BE49-F238E27FC236}">
                <a16:creationId xmlns:a16="http://schemas.microsoft.com/office/drawing/2014/main" id="{DCED07F8-5A18-AA44-A50C-7F057FCE5108}"/>
              </a:ext>
            </a:extLst>
          </p:cNvPr>
          <p:cNvGraphicFramePr>
            <a:graphicFrameLocks noChangeAspect="1"/>
          </p:cNvGraphicFramePr>
          <p:nvPr>
            <p:extLst>
              <p:ext uri="{D42A27DB-BD31-4B8C-83A1-F6EECF244321}">
                <p14:modId xmlns:p14="http://schemas.microsoft.com/office/powerpoint/2010/main" val="1582401132"/>
              </p:ext>
            </p:extLst>
          </p:nvPr>
        </p:nvGraphicFramePr>
        <p:xfrm>
          <a:off x="3583369" y="5487409"/>
          <a:ext cx="2052192" cy="389467"/>
        </p:xfrm>
        <a:graphic>
          <a:graphicData uri="http://schemas.openxmlformats.org/presentationml/2006/ole">
            <mc:AlternateContent xmlns:mc="http://schemas.openxmlformats.org/markup-compatibility/2006">
              <mc:Choice xmlns:v="urn:schemas-microsoft-com:vml" Requires="v">
                <p:oleObj spid="_x0000_s127566" name="Equation" r:id="rId33" imgW="1739900" imgH="330200" progId="Equation.DSMT4">
                  <p:embed/>
                </p:oleObj>
              </mc:Choice>
              <mc:Fallback>
                <p:oleObj name="Equation" r:id="rId33" imgW="1739900" imgH="330200" progId="Equation.DSMT4">
                  <p:embed/>
                  <p:pic>
                    <p:nvPicPr>
                      <p:cNvPr id="94" name="Object 24"/>
                      <p:cNvPicPr>
                        <a:picLocks noChangeAspect="1" noChangeArrowheads="1"/>
                      </p:cNvPicPr>
                      <p:nvPr/>
                    </p:nvPicPr>
                    <p:blipFill>
                      <a:blip r:embed="rId34"/>
                      <a:srcRect/>
                      <a:stretch>
                        <a:fillRect/>
                      </a:stretch>
                    </p:blipFill>
                    <p:spPr bwMode="auto">
                      <a:xfrm>
                        <a:off x="3583369" y="5487409"/>
                        <a:ext cx="2052192" cy="389467"/>
                      </a:xfrm>
                      <a:prstGeom prst="rect">
                        <a:avLst/>
                      </a:prstGeom>
                      <a:noFill/>
                      <a:ln>
                        <a:noFill/>
                      </a:ln>
                    </p:spPr>
                  </p:pic>
                </p:oleObj>
              </mc:Fallback>
            </mc:AlternateContent>
          </a:graphicData>
        </a:graphic>
      </p:graphicFrame>
      <p:graphicFrame>
        <p:nvGraphicFramePr>
          <p:cNvPr id="81" name="Object 2">
            <a:extLst>
              <a:ext uri="{FF2B5EF4-FFF2-40B4-BE49-F238E27FC236}">
                <a16:creationId xmlns:a16="http://schemas.microsoft.com/office/drawing/2014/main" id="{AE4E70EF-5AC8-2344-8561-83A8AA146930}"/>
              </a:ext>
            </a:extLst>
          </p:cNvPr>
          <p:cNvGraphicFramePr>
            <a:graphicFrameLocks noChangeAspect="1"/>
          </p:cNvGraphicFramePr>
          <p:nvPr>
            <p:extLst>
              <p:ext uri="{D42A27DB-BD31-4B8C-83A1-F6EECF244321}">
                <p14:modId xmlns:p14="http://schemas.microsoft.com/office/powerpoint/2010/main" val="3694656995"/>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127567" name="Equation" r:id="rId35" imgW="127000" imgH="165100" progId="Equation.DSMT4">
                  <p:embed/>
                </p:oleObj>
              </mc:Choice>
              <mc:Fallback>
                <p:oleObj name="Equation" r:id="rId35" imgW="127000" imgH="165100" progId="Equation.DSMT4">
                  <p:embed/>
                  <p:pic>
                    <p:nvPicPr>
                      <p:cNvPr id="117" name="Object 2"/>
                      <p:cNvPicPr>
                        <a:picLocks noChangeAspect="1" noChangeArrowheads="1"/>
                      </p:cNvPicPr>
                      <p:nvPr/>
                    </p:nvPicPr>
                    <p:blipFill>
                      <a:blip r:embed="rId36"/>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2" name="Object 2">
            <a:extLst>
              <a:ext uri="{FF2B5EF4-FFF2-40B4-BE49-F238E27FC236}">
                <a16:creationId xmlns:a16="http://schemas.microsoft.com/office/drawing/2014/main" id="{01847375-FAE9-1E48-A26B-6A017F2641D9}"/>
              </a:ext>
            </a:extLst>
          </p:cNvPr>
          <p:cNvGraphicFramePr>
            <a:graphicFrameLocks noChangeAspect="1"/>
          </p:cNvGraphicFramePr>
          <p:nvPr>
            <p:extLst>
              <p:ext uri="{D42A27DB-BD31-4B8C-83A1-F6EECF244321}">
                <p14:modId xmlns:p14="http://schemas.microsoft.com/office/powerpoint/2010/main" val="1651078552"/>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127568" name="Equation" r:id="rId37" imgW="215900" imgH="165100" progId="Equation.DSMT4">
                  <p:embed/>
                </p:oleObj>
              </mc:Choice>
              <mc:Fallback>
                <p:oleObj name="Equation" r:id="rId37" imgW="215900" imgH="165100" progId="Equation.DSMT4">
                  <p:embed/>
                  <p:pic>
                    <p:nvPicPr>
                      <p:cNvPr id="69" name="Object 2"/>
                      <p:cNvPicPr>
                        <a:picLocks noChangeAspect="1" noChangeArrowheads="1"/>
                      </p:cNvPicPr>
                      <p:nvPr/>
                    </p:nvPicPr>
                    <p:blipFill>
                      <a:blip r:embed="rId38"/>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60398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Putting together the world-lines of the </a:t>
            </a:r>
            <a:r>
              <a:rPr lang="en-US" i="1" dirty="0">
                <a:latin typeface="Times New Roman" panose="02020603050405020304" pitchFamily="18" charset="0"/>
                <a:cs typeface="Times New Roman" panose="02020603050405020304" pitchFamily="18" charset="0"/>
              </a:rPr>
              <a:t>left-end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right-end of the pole</a:t>
            </a:r>
            <a:r>
              <a:rPr lang="en-US" dirty="0">
                <a:latin typeface="Times New Roman" panose="02020603050405020304" pitchFamily="18" charset="0"/>
                <a:cs typeface="Times New Roman" panose="02020603050405020304" pitchFamily="18" charset="0"/>
              </a:rPr>
              <a:t>, as viewed from the barn’s frame of reference, we get:</a:t>
            </a:r>
          </a:p>
        </p:txBody>
      </p:sp>
      <p:cxnSp>
        <p:nvCxnSpPr>
          <p:cNvPr id="95" name="Straight Connector 94"/>
          <p:cNvCxnSpPr/>
          <p:nvPr/>
        </p:nvCxnSpPr>
        <p:spPr>
          <a:xfrm rot="5400000">
            <a:off x="-97953"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flipH="1" flipV="1">
            <a:off x="2667000" y="1905000"/>
            <a:ext cx="4343400" cy="4343400"/>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488406"/>
            <a:ext cx="4878388" cy="37599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836742" y="2165350"/>
            <a:ext cx="4978398" cy="3848103"/>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21.)</a:t>
            </a:r>
          </a:p>
        </p:txBody>
      </p:sp>
      <p:sp>
        <p:nvSpPr>
          <p:cNvPr id="150" name="TextBox 149"/>
          <p:cNvSpPr txBox="1"/>
          <p:nvPr/>
        </p:nvSpPr>
        <p:spPr>
          <a:xfrm rot="18906911">
            <a:off x="6218595" y="2046939"/>
            <a:ext cx="723275" cy="276999"/>
          </a:xfrm>
          <a:prstGeom prst="rect">
            <a:avLst/>
          </a:prstGeom>
          <a:noFill/>
        </p:spPr>
        <p:txBody>
          <a:bodyPr wrap="none" rtlCol="0">
            <a:spAutoFit/>
          </a:bodyPr>
          <a:lstStyle/>
          <a:p>
            <a:r>
              <a:rPr lang="en-US" sz="1200" dirty="0"/>
              <a:t>light line</a:t>
            </a:r>
          </a:p>
        </p:txBody>
      </p:sp>
      <p:cxnSp>
        <p:nvCxnSpPr>
          <p:cNvPr id="74" name="Straight Arrow Connector 73"/>
          <p:cNvCxnSpPr/>
          <p:nvPr/>
        </p:nvCxnSpPr>
        <p:spPr>
          <a:xfrm rot="5400000" flipH="1" flipV="1">
            <a:off x="14224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1620342" y="1657996"/>
            <a:ext cx="5750917" cy="4419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2387600" y="4445000"/>
            <a:ext cx="838200" cy="635000"/>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3782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8" name="Freeform 97"/>
          <p:cNvSpPr/>
          <p:nvPr/>
        </p:nvSpPr>
        <p:spPr>
          <a:xfrm>
            <a:off x="1003300" y="4902200"/>
            <a:ext cx="431800" cy="266700"/>
          </a:xfrm>
          <a:custGeom>
            <a:avLst/>
            <a:gdLst>
              <a:gd name="connsiteX0" fmla="*/ 0 w 431800"/>
              <a:gd name="connsiteY0" fmla="*/ 0 h 266700"/>
              <a:gd name="connsiteX1" fmla="*/ 139700 w 431800"/>
              <a:gd name="connsiteY1" fmla="*/ 215900 h 266700"/>
              <a:gd name="connsiteX2" fmla="*/ 431800 w 431800"/>
              <a:gd name="connsiteY2" fmla="*/ 266700 h 266700"/>
            </a:gdLst>
            <a:ahLst/>
            <a:cxnLst>
              <a:cxn ang="0">
                <a:pos x="connsiteX0" y="connsiteY0"/>
              </a:cxn>
              <a:cxn ang="0">
                <a:pos x="connsiteX1" y="connsiteY1"/>
              </a:cxn>
              <a:cxn ang="0">
                <a:pos x="connsiteX2" y="connsiteY2"/>
              </a:cxn>
            </a:cxnLst>
            <a:rect l="l" t="t" r="r" b="b"/>
            <a:pathLst>
              <a:path w="431800" h="266700">
                <a:moveTo>
                  <a:pt x="0" y="0"/>
                </a:moveTo>
                <a:cubicBezTo>
                  <a:pt x="33866" y="85725"/>
                  <a:pt x="67733" y="171450"/>
                  <a:pt x="139700" y="215900"/>
                </a:cubicBezTo>
                <a:cubicBezTo>
                  <a:pt x="211667" y="260350"/>
                  <a:pt x="431800" y="266700"/>
                  <a:pt x="431800" y="2667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3568700" y="5151967"/>
            <a:ext cx="533400" cy="296333"/>
          </a:xfrm>
          <a:custGeom>
            <a:avLst/>
            <a:gdLst>
              <a:gd name="connsiteX0" fmla="*/ 0 w 533400"/>
              <a:gd name="connsiteY0" fmla="*/ 42333 h 296333"/>
              <a:gd name="connsiteX1" fmla="*/ 304800 w 533400"/>
              <a:gd name="connsiteY1" fmla="*/ 42333 h 296333"/>
              <a:gd name="connsiteX2" fmla="*/ 533400 w 533400"/>
              <a:gd name="connsiteY2" fmla="*/ 296333 h 296333"/>
              <a:gd name="connsiteX3" fmla="*/ 533400 w 533400"/>
              <a:gd name="connsiteY3" fmla="*/ 296333 h 296333"/>
            </a:gdLst>
            <a:ahLst/>
            <a:cxnLst>
              <a:cxn ang="0">
                <a:pos x="connsiteX0" y="connsiteY0"/>
              </a:cxn>
              <a:cxn ang="0">
                <a:pos x="connsiteX1" y="connsiteY1"/>
              </a:cxn>
              <a:cxn ang="0">
                <a:pos x="connsiteX2" y="connsiteY2"/>
              </a:cxn>
              <a:cxn ang="0">
                <a:pos x="connsiteX3" y="connsiteY3"/>
              </a:cxn>
            </a:cxnLst>
            <a:rect l="l" t="t" r="r" b="b"/>
            <a:pathLst>
              <a:path w="533400" h="296333">
                <a:moveTo>
                  <a:pt x="0" y="42333"/>
                </a:moveTo>
                <a:cubicBezTo>
                  <a:pt x="107950" y="21166"/>
                  <a:pt x="215900" y="0"/>
                  <a:pt x="304800" y="42333"/>
                </a:cubicBezTo>
                <a:cubicBezTo>
                  <a:pt x="393700" y="84666"/>
                  <a:pt x="533400" y="296333"/>
                  <a:pt x="533400" y="296333"/>
                </a:cubicBezTo>
                <a:lnTo>
                  <a:pt x="533400" y="296333"/>
                </a:ln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3" name="Straight Connector 132"/>
          <p:cNvCxnSpPr/>
          <p:nvPr/>
        </p:nvCxnSpPr>
        <p:spPr>
          <a:xfrm>
            <a:off x="1498600" y="5150379"/>
            <a:ext cx="19812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flipH="1" flipV="1">
            <a:off x="-76199" y="2438399"/>
            <a:ext cx="4648201" cy="3581402"/>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25077" y="6251576"/>
            <a:ext cx="123034" cy="15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4" name="Object 2">
            <a:extLst>
              <a:ext uri="{FF2B5EF4-FFF2-40B4-BE49-F238E27FC236}">
                <a16:creationId xmlns:a16="http://schemas.microsoft.com/office/drawing/2014/main" id="{95D8F96D-35D8-3543-8DDC-7DDE7E436C36}"/>
              </a:ext>
            </a:extLst>
          </p:cNvPr>
          <p:cNvGraphicFramePr>
            <a:graphicFrameLocks noChangeAspect="1"/>
          </p:cNvGraphicFramePr>
          <p:nvPr>
            <p:extLst>
              <p:ext uri="{D42A27DB-BD31-4B8C-83A1-F6EECF244321}">
                <p14:modId xmlns:p14="http://schemas.microsoft.com/office/powerpoint/2010/main" val="2733774063"/>
              </p:ext>
            </p:extLst>
          </p:nvPr>
        </p:nvGraphicFramePr>
        <p:xfrm>
          <a:off x="7454477" y="2561967"/>
          <a:ext cx="236819" cy="218602"/>
        </p:xfrm>
        <a:graphic>
          <a:graphicData uri="http://schemas.openxmlformats.org/presentationml/2006/ole">
            <mc:AlternateContent xmlns:mc="http://schemas.openxmlformats.org/markup-compatibility/2006">
              <mc:Choice xmlns:v="urn:schemas-microsoft-com:vml" Requires="v">
                <p:oleObj spid="_x0000_s67964" name="Equation" r:id="rId3" imgW="165100" imgH="152400" progId="Equation.DSMT4">
                  <p:embed/>
                </p:oleObj>
              </mc:Choice>
              <mc:Fallback>
                <p:oleObj name="Equation" r:id="rId3" imgW="165100" imgH="152400" progId="Equation.DSMT4">
                  <p:embed/>
                  <p:pic>
                    <p:nvPicPr>
                      <p:cNvPr id="146" name="Object 2"/>
                      <p:cNvPicPr>
                        <a:picLocks noChangeAspect="1" noChangeArrowheads="1"/>
                      </p:cNvPicPr>
                      <p:nvPr/>
                    </p:nvPicPr>
                    <p:blipFill>
                      <a:blip r:embed="rId4"/>
                      <a:srcRect/>
                      <a:stretch>
                        <a:fillRect/>
                      </a:stretch>
                    </p:blipFill>
                    <p:spPr bwMode="auto">
                      <a:xfrm>
                        <a:off x="7454477" y="2561967"/>
                        <a:ext cx="236819" cy="218602"/>
                      </a:xfrm>
                      <a:prstGeom prst="rect">
                        <a:avLst/>
                      </a:prstGeom>
                      <a:noFill/>
                      <a:ln>
                        <a:noFill/>
                      </a:ln>
                    </p:spPr>
                  </p:pic>
                </p:oleObj>
              </mc:Fallback>
            </mc:AlternateContent>
          </a:graphicData>
        </a:graphic>
      </p:graphicFrame>
      <p:graphicFrame>
        <p:nvGraphicFramePr>
          <p:cNvPr id="35" name="Object 2">
            <a:extLst>
              <a:ext uri="{FF2B5EF4-FFF2-40B4-BE49-F238E27FC236}">
                <a16:creationId xmlns:a16="http://schemas.microsoft.com/office/drawing/2014/main" id="{2E2FB2CB-A84E-654A-A94E-42278CA84131}"/>
              </a:ext>
            </a:extLst>
          </p:cNvPr>
          <p:cNvGraphicFramePr>
            <a:graphicFrameLocks noChangeAspect="1"/>
          </p:cNvGraphicFramePr>
          <p:nvPr>
            <p:extLst>
              <p:ext uri="{D42A27DB-BD31-4B8C-83A1-F6EECF244321}">
                <p14:modId xmlns:p14="http://schemas.microsoft.com/office/powerpoint/2010/main" val="272145688"/>
              </p:ext>
            </p:extLst>
          </p:nvPr>
        </p:nvGraphicFramePr>
        <p:xfrm>
          <a:off x="2435492" y="1038300"/>
          <a:ext cx="229124" cy="193874"/>
        </p:xfrm>
        <a:graphic>
          <a:graphicData uri="http://schemas.openxmlformats.org/presentationml/2006/ole">
            <mc:AlternateContent xmlns:mc="http://schemas.openxmlformats.org/markup-compatibility/2006">
              <mc:Choice xmlns:v="urn:schemas-microsoft-com:vml" Requires="v">
                <p:oleObj spid="_x0000_s67965" name="Equation" r:id="rId5" imgW="165100" imgH="139700" progId="Equation.DSMT4">
                  <p:embed/>
                </p:oleObj>
              </mc:Choice>
              <mc:Fallback>
                <p:oleObj name="Equation" r:id="rId5" imgW="165100" imgH="139700" progId="Equation.DSMT4">
                  <p:embed/>
                  <p:pic>
                    <p:nvPicPr>
                      <p:cNvPr id="147" name="Object 2"/>
                      <p:cNvPicPr>
                        <a:picLocks noChangeAspect="1" noChangeArrowheads="1"/>
                      </p:cNvPicPr>
                      <p:nvPr/>
                    </p:nvPicPr>
                    <p:blipFill>
                      <a:blip r:embed="rId6"/>
                      <a:srcRect/>
                      <a:stretch>
                        <a:fillRect/>
                      </a:stretch>
                    </p:blipFill>
                    <p:spPr bwMode="auto">
                      <a:xfrm>
                        <a:off x="2435492" y="1038300"/>
                        <a:ext cx="229124" cy="193874"/>
                      </a:xfrm>
                      <a:prstGeom prst="rect">
                        <a:avLst/>
                      </a:prstGeom>
                      <a:noFill/>
                      <a:ln>
                        <a:noFill/>
                      </a:ln>
                    </p:spPr>
                  </p:pic>
                </p:oleObj>
              </mc:Fallback>
            </mc:AlternateContent>
          </a:graphicData>
        </a:graphic>
      </p:graphicFrame>
      <p:graphicFrame>
        <p:nvGraphicFramePr>
          <p:cNvPr id="36" name="Object 2">
            <a:extLst>
              <a:ext uri="{FF2B5EF4-FFF2-40B4-BE49-F238E27FC236}">
                <a16:creationId xmlns:a16="http://schemas.microsoft.com/office/drawing/2014/main" id="{2EF65323-F295-694D-BF47-B4C16E8F08F1}"/>
              </a:ext>
            </a:extLst>
          </p:cNvPr>
          <p:cNvGraphicFramePr>
            <a:graphicFrameLocks noChangeAspect="1"/>
          </p:cNvGraphicFramePr>
          <p:nvPr>
            <p:extLst>
              <p:ext uri="{D42A27DB-BD31-4B8C-83A1-F6EECF244321}">
                <p14:modId xmlns:p14="http://schemas.microsoft.com/office/powerpoint/2010/main" val="2991071725"/>
              </p:ext>
            </p:extLst>
          </p:nvPr>
        </p:nvGraphicFramePr>
        <p:xfrm>
          <a:off x="6295956" y="978380"/>
          <a:ext cx="254592" cy="190944"/>
        </p:xfrm>
        <a:graphic>
          <a:graphicData uri="http://schemas.openxmlformats.org/presentationml/2006/ole">
            <mc:AlternateContent xmlns:mc="http://schemas.openxmlformats.org/markup-compatibility/2006">
              <mc:Choice xmlns:v="urn:schemas-microsoft-com:vml" Requires="v">
                <p:oleObj spid="_x0000_s67966" name="Equation" r:id="rId7" imgW="203200" imgH="152400" progId="Equation.DSMT4">
                  <p:embed/>
                </p:oleObj>
              </mc:Choice>
              <mc:Fallback>
                <p:oleObj name="Equation" r:id="rId7" imgW="203200" imgH="152400" progId="Equation.DSMT4">
                  <p:embed/>
                  <p:pic>
                    <p:nvPicPr>
                      <p:cNvPr id="149" name="Object 2"/>
                      <p:cNvPicPr>
                        <a:picLocks noChangeAspect="1" noChangeArrowheads="1"/>
                      </p:cNvPicPr>
                      <p:nvPr/>
                    </p:nvPicPr>
                    <p:blipFill>
                      <a:blip r:embed="rId8"/>
                      <a:srcRect/>
                      <a:stretch>
                        <a:fillRect/>
                      </a:stretch>
                    </p:blipFill>
                    <p:spPr bwMode="auto">
                      <a:xfrm>
                        <a:off x="6295956" y="978380"/>
                        <a:ext cx="254592" cy="190944"/>
                      </a:xfrm>
                      <a:prstGeom prst="rect">
                        <a:avLst/>
                      </a:prstGeom>
                      <a:noFill/>
                      <a:ln>
                        <a:noFill/>
                      </a:ln>
                    </p:spPr>
                  </p:pic>
                </p:oleObj>
              </mc:Fallback>
            </mc:AlternateContent>
          </a:graphicData>
        </a:graphic>
      </p:graphicFrame>
      <p:graphicFrame>
        <p:nvGraphicFramePr>
          <p:cNvPr id="37" name="Object 2">
            <a:extLst>
              <a:ext uri="{FF2B5EF4-FFF2-40B4-BE49-F238E27FC236}">
                <a16:creationId xmlns:a16="http://schemas.microsoft.com/office/drawing/2014/main" id="{1A766757-1152-D840-8416-71A924675ABC}"/>
              </a:ext>
            </a:extLst>
          </p:cNvPr>
          <p:cNvGraphicFramePr>
            <a:graphicFrameLocks noChangeAspect="1"/>
          </p:cNvGraphicFramePr>
          <p:nvPr>
            <p:extLst>
              <p:ext uri="{D42A27DB-BD31-4B8C-83A1-F6EECF244321}">
                <p14:modId xmlns:p14="http://schemas.microsoft.com/office/powerpoint/2010/main" val="3997823434"/>
              </p:ext>
            </p:extLst>
          </p:nvPr>
        </p:nvGraphicFramePr>
        <p:xfrm>
          <a:off x="7698793" y="6305550"/>
          <a:ext cx="171450" cy="171450"/>
        </p:xfrm>
        <a:graphic>
          <a:graphicData uri="http://schemas.openxmlformats.org/presentationml/2006/ole">
            <mc:AlternateContent xmlns:mc="http://schemas.openxmlformats.org/markup-compatibility/2006">
              <mc:Choice xmlns:v="urn:schemas-microsoft-com:vml" Requires="v">
                <p:oleObj spid="_x0000_s67967" name="Equation" r:id="rId9" imgW="127000" imgH="127000" progId="Equation.DSMT4">
                  <p:embed/>
                </p:oleObj>
              </mc:Choice>
              <mc:Fallback>
                <p:oleObj name="Equation" r:id="rId9" imgW="127000" imgH="127000" progId="Equation.DSMT4">
                  <p:embed/>
                  <p:pic>
                    <p:nvPicPr>
                      <p:cNvPr id="72" name="Object 2">
                        <a:extLst>
                          <a:ext uri="{FF2B5EF4-FFF2-40B4-BE49-F238E27FC236}">
                            <a16:creationId xmlns:a16="http://schemas.microsoft.com/office/drawing/2014/main" id="{6B5684EE-554A-AD43-84FA-FF4A8ED29088}"/>
                          </a:ext>
                        </a:extLst>
                      </p:cNvPr>
                      <p:cNvPicPr>
                        <a:picLocks noChangeAspect="1" noChangeArrowheads="1"/>
                      </p:cNvPicPr>
                      <p:nvPr/>
                    </p:nvPicPr>
                    <p:blipFill>
                      <a:blip r:embed="rId10"/>
                      <a:srcRect/>
                      <a:stretch>
                        <a:fillRect/>
                      </a:stretch>
                    </p:blipFill>
                    <p:spPr bwMode="auto">
                      <a:xfrm>
                        <a:off x="7698793" y="6305550"/>
                        <a:ext cx="171450" cy="171450"/>
                      </a:xfrm>
                      <a:prstGeom prst="rect">
                        <a:avLst/>
                      </a:prstGeom>
                      <a:noFill/>
                      <a:ln>
                        <a:noFill/>
                      </a:ln>
                    </p:spPr>
                  </p:pic>
                </p:oleObj>
              </mc:Fallback>
            </mc:AlternateContent>
          </a:graphicData>
        </a:graphic>
      </p:graphicFrame>
      <p:graphicFrame>
        <p:nvGraphicFramePr>
          <p:cNvPr id="38" name="Object 26">
            <a:extLst>
              <a:ext uri="{FF2B5EF4-FFF2-40B4-BE49-F238E27FC236}">
                <a16:creationId xmlns:a16="http://schemas.microsoft.com/office/drawing/2014/main" id="{6E7AEB0F-58AB-4D47-A102-2EEE713B8C8A}"/>
              </a:ext>
            </a:extLst>
          </p:cNvPr>
          <p:cNvGraphicFramePr>
            <a:graphicFrameLocks noChangeAspect="1"/>
          </p:cNvGraphicFramePr>
          <p:nvPr>
            <p:extLst>
              <p:ext uri="{D42A27DB-BD31-4B8C-83A1-F6EECF244321}">
                <p14:modId xmlns:p14="http://schemas.microsoft.com/office/powerpoint/2010/main" val="1554585158"/>
              </p:ext>
            </p:extLst>
          </p:nvPr>
        </p:nvGraphicFramePr>
        <p:xfrm>
          <a:off x="4953003" y="1379779"/>
          <a:ext cx="997010" cy="574036"/>
        </p:xfrm>
        <a:graphic>
          <a:graphicData uri="http://schemas.openxmlformats.org/presentationml/2006/ole">
            <mc:AlternateContent xmlns:mc="http://schemas.openxmlformats.org/markup-compatibility/2006">
              <mc:Choice xmlns:v="urn:schemas-microsoft-com:vml" Requires="v">
                <p:oleObj spid="_x0000_s67968" name="Equation" r:id="rId11" imgW="838200" imgH="482600" progId="Equation.DSMT4">
                  <p:embed/>
                </p:oleObj>
              </mc:Choice>
              <mc:Fallback>
                <p:oleObj name="Equation" r:id="rId11" imgW="838200" imgH="482600" progId="Equation.DSMT4">
                  <p:embed/>
                  <p:pic>
                    <p:nvPicPr>
                      <p:cNvPr id="45082" name="Object 26"/>
                      <p:cNvPicPr>
                        <a:picLocks noChangeAspect="1" noChangeArrowheads="1"/>
                      </p:cNvPicPr>
                      <p:nvPr/>
                    </p:nvPicPr>
                    <p:blipFill>
                      <a:blip r:embed="rId12"/>
                      <a:srcRect/>
                      <a:stretch>
                        <a:fillRect/>
                      </a:stretch>
                    </p:blipFill>
                    <p:spPr bwMode="auto">
                      <a:xfrm>
                        <a:off x="4953003" y="1379779"/>
                        <a:ext cx="997010" cy="574036"/>
                      </a:xfrm>
                      <a:prstGeom prst="rect">
                        <a:avLst/>
                      </a:prstGeom>
                      <a:noFill/>
                      <a:ln>
                        <a:noFill/>
                      </a:ln>
                    </p:spPr>
                  </p:pic>
                </p:oleObj>
              </mc:Fallback>
            </mc:AlternateContent>
          </a:graphicData>
        </a:graphic>
      </p:graphicFrame>
      <p:graphicFrame>
        <p:nvGraphicFramePr>
          <p:cNvPr id="39" name="Object 26">
            <a:extLst>
              <a:ext uri="{FF2B5EF4-FFF2-40B4-BE49-F238E27FC236}">
                <a16:creationId xmlns:a16="http://schemas.microsoft.com/office/drawing/2014/main" id="{AE15A76E-80F1-DD44-9C0A-3761C75F3F68}"/>
              </a:ext>
            </a:extLst>
          </p:cNvPr>
          <p:cNvGraphicFramePr>
            <a:graphicFrameLocks noChangeAspect="1"/>
          </p:cNvGraphicFramePr>
          <p:nvPr>
            <p:extLst>
              <p:ext uri="{D42A27DB-BD31-4B8C-83A1-F6EECF244321}">
                <p14:modId xmlns:p14="http://schemas.microsoft.com/office/powerpoint/2010/main" val="3806011070"/>
              </p:ext>
            </p:extLst>
          </p:nvPr>
        </p:nvGraphicFramePr>
        <p:xfrm>
          <a:off x="2676435" y="2024263"/>
          <a:ext cx="997010" cy="574036"/>
        </p:xfrm>
        <a:graphic>
          <a:graphicData uri="http://schemas.openxmlformats.org/presentationml/2006/ole">
            <mc:AlternateContent xmlns:mc="http://schemas.openxmlformats.org/markup-compatibility/2006">
              <mc:Choice xmlns:v="urn:schemas-microsoft-com:vml" Requires="v">
                <p:oleObj spid="_x0000_s67969" name="Equation" r:id="rId13" imgW="838200" imgH="482600" progId="Equation.DSMT4">
                  <p:embed/>
                </p:oleObj>
              </mc:Choice>
              <mc:Fallback>
                <p:oleObj name="Equation" r:id="rId13" imgW="838200" imgH="482600" progId="Equation.DSMT4">
                  <p:embed/>
                  <p:pic>
                    <p:nvPicPr>
                      <p:cNvPr id="78" name="Object 26">
                        <a:extLst>
                          <a:ext uri="{FF2B5EF4-FFF2-40B4-BE49-F238E27FC236}">
                            <a16:creationId xmlns:a16="http://schemas.microsoft.com/office/drawing/2014/main" id="{505E946D-8D4F-F04B-AC34-D5BC3037A1A3}"/>
                          </a:ext>
                        </a:extLst>
                      </p:cNvPr>
                      <p:cNvPicPr>
                        <a:picLocks noChangeAspect="1" noChangeArrowheads="1"/>
                      </p:cNvPicPr>
                      <p:nvPr/>
                    </p:nvPicPr>
                    <p:blipFill>
                      <a:blip r:embed="rId14"/>
                      <a:srcRect/>
                      <a:stretch>
                        <a:fillRect/>
                      </a:stretch>
                    </p:blipFill>
                    <p:spPr bwMode="auto">
                      <a:xfrm>
                        <a:off x="2676435" y="2024263"/>
                        <a:ext cx="997010" cy="574036"/>
                      </a:xfrm>
                      <a:prstGeom prst="rect">
                        <a:avLst/>
                      </a:prstGeom>
                      <a:noFill/>
                      <a:ln>
                        <a:noFill/>
                      </a:ln>
                    </p:spPr>
                  </p:pic>
                </p:oleObj>
              </mc:Fallback>
            </mc:AlternateContent>
          </a:graphicData>
        </a:graphic>
      </p:graphicFrame>
      <p:graphicFrame>
        <p:nvGraphicFramePr>
          <p:cNvPr id="40" name="Object 2">
            <a:extLst>
              <a:ext uri="{FF2B5EF4-FFF2-40B4-BE49-F238E27FC236}">
                <a16:creationId xmlns:a16="http://schemas.microsoft.com/office/drawing/2014/main" id="{19AB3D39-A7E5-6F4A-9AED-8A9623128C80}"/>
              </a:ext>
            </a:extLst>
          </p:cNvPr>
          <p:cNvGraphicFramePr>
            <a:graphicFrameLocks noChangeAspect="1"/>
          </p:cNvGraphicFramePr>
          <p:nvPr>
            <p:extLst>
              <p:ext uri="{D42A27DB-BD31-4B8C-83A1-F6EECF244321}">
                <p14:modId xmlns:p14="http://schemas.microsoft.com/office/powerpoint/2010/main" val="3411128364"/>
              </p:ext>
            </p:extLst>
          </p:nvPr>
        </p:nvGraphicFramePr>
        <p:xfrm>
          <a:off x="647254" y="6305550"/>
          <a:ext cx="1642487" cy="244472"/>
        </p:xfrm>
        <a:graphic>
          <a:graphicData uri="http://schemas.openxmlformats.org/presentationml/2006/ole">
            <mc:AlternateContent xmlns:mc="http://schemas.openxmlformats.org/markup-compatibility/2006">
              <mc:Choice xmlns:v="urn:schemas-microsoft-com:vml" Requires="v">
                <p:oleObj spid="_x0000_s67970" name="Equation" r:id="rId15" imgW="1358900" imgH="203200" progId="Equation.DSMT4">
                  <p:embed/>
                </p:oleObj>
              </mc:Choice>
              <mc:Fallback>
                <p:oleObj name="Equation" r:id="rId15" imgW="1358900" imgH="203200" progId="Equation.DSMT4">
                  <p:embed/>
                  <p:pic>
                    <p:nvPicPr>
                      <p:cNvPr id="81" name="Object 2"/>
                      <p:cNvPicPr>
                        <a:picLocks noChangeAspect="1" noChangeArrowheads="1"/>
                      </p:cNvPicPr>
                      <p:nvPr/>
                    </p:nvPicPr>
                    <p:blipFill>
                      <a:blip r:embed="rId16"/>
                      <a:srcRect/>
                      <a:stretch>
                        <a:fillRect/>
                      </a:stretch>
                    </p:blipFill>
                    <p:spPr bwMode="auto">
                      <a:xfrm>
                        <a:off x="647254" y="6305550"/>
                        <a:ext cx="1642487" cy="244472"/>
                      </a:xfrm>
                      <a:prstGeom prst="rect">
                        <a:avLst/>
                      </a:prstGeom>
                      <a:noFill/>
                      <a:ln>
                        <a:noFill/>
                      </a:ln>
                    </p:spPr>
                  </p:pic>
                </p:oleObj>
              </mc:Fallback>
            </mc:AlternateContent>
          </a:graphicData>
        </a:graphic>
      </p:graphicFrame>
      <p:graphicFrame>
        <p:nvGraphicFramePr>
          <p:cNvPr id="41" name="Object 24">
            <a:extLst>
              <a:ext uri="{FF2B5EF4-FFF2-40B4-BE49-F238E27FC236}">
                <a16:creationId xmlns:a16="http://schemas.microsoft.com/office/drawing/2014/main" id="{3452ABBA-600C-0040-AF6F-44CC8D2E9642}"/>
              </a:ext>
            </a:extLst>
          </p:cNvPr>
          <p:cNvGraphicFramePr>
            <a:graphicFrameLocks noChangeAspect="1"/>
          </p:cNvGraphicFramePr>
          <p:nvPr>
            <p:extLst>
              <p:ext uri="{D42A27DB-BD31-4B8C-83A1-F6EECF244321}">
                <p14:modId xmlns:p14="http://schemas.microsoft.com/office/powerpoint/2010/main" val="1500603096"/>
              </p:ext>
            </p:extLst>
          </p:nvPr>
        </p:nvGraphicFramePr>
        <p:xfrm>
          <a:off x="260349" y="4134048"/>
          <a:ext cx="1433817" cy="755452"/>
        </p:xfrm>
        <a:graphic>
          <a:graphicData uri="http://schemas.openxmlformats.org/presentationml/2006/ole">
            <mc:AlternateContent xmlns:mc="http://schemas.openxmlformats.org/markup-compatibility/2006">
              <mc:Choice xmlns:v="urn:schemas-microsoft-com:vml" Requires="v">
                <p:oleObj spid="_x0000_s67971" name="Equation" r:id="rId17" imgW="1181100" imgH="622300" progId="Equation.DSMT4">
                  <p:embed/>
                </p:oleObj>
              </mc:Choice>
              <mc:Fallback>
                <p:oleObj name="Equation" r:id="rId17" imgW="1181100" imgH="622300" progId="Equation.DSMT4">
                  <p:embed/>
                  <p:pic>
                    <p:nvPicPr>
                      <p:cNvPr id="45080" name="Object 24"/>
                      <p:cNvPicPr>
                        <a:picLocks noChangeAspect="1" noChangeArrowheads="1"/>
                      </p:cNvPicPr>
                      <p:nvPr/>
                    </p:nvPicPr>
                    <p:blipFill>
                      <a:blip r:embed="rId18"/>
                      <a:srcRect/>
                      <a:stretch>
                        <a:fillRect/>
                      </a:stretch>
                    </p:blipFill>
                    <p:spPr bwMode="auto">
                      <a:xfrm>
                        <a:off x="260349" y="4134048"/>
                        <a:ext cx="1433817" cy="755452"/>
                      </a:xfrm>
                      <a:prstGeom prst="rect">
                        <a:avLst/>
                      </a:prstGeom>
                      <a:noFill/>
                      <a:ln>
                        <a:noFill/>
                      </a:ln>
                    </p:spPr>
                  </p:pic>
                </p:oleObj>
              </mc:Fallback>
            </mc:AlternateContent>
          </a:graphicData>
        </a:graphic>
      </p:graphicFrame>
      <p:graphicFrame>
        <p:nvGraphicFramePr>
          <p:cNvPr id="42" name="Object 24">
            <a:extLst>
              <a:ext uri="{FF2B5EF4-FFF2-40B4-BE49-F238E27FC236}">
                <a16:creationId xmlns:a16="http://schemas.microsoft.com/office/drawing/2014/main" id="{026137C5-2B16-3D43-AEC9-E2BAA7D34B19}"/>
              </a:ext>
            </a:extLst>
          </p:cNvPr>
          <p:cNvGraphicFramePr>
            <a:graphicFrameLocks noChangeAspect="1"/>
          </p:cNvGraphicFramePr>
          <p:nvPr>
            <p:extLst>
              <p:ext uri="{D42A27DB-BD31-4B8C-83A1-F6EECF244321}">
                <p14:modId xmlns:p14="http://schemas.microsoft.com/office/powerpoint/2010/main" val="3061944950"/>
              </p:ext>
            </p:extLst>
          </p:nvPr>
        </p:nvGraphicFramePr>
        <p:xfrm>
          <a:off x="3583369" y="5487409"/>
          <a:ext cx="2052192" cy="389467"/>
        </p:xfrm>
        <a:graphic>
          <a:graphicData uri="http://schemas.openxmlformats.org/presentationml/2006/ole">
            <mc:AlternateContent xmlns:mc="http://schemas.openxmlformats.org/markup-compatibility/2006">
              <mc:Choice xmlns:v="urn:schemas-microsoft-com:vml" Requires="v">
                <p:oleObj spid="_x0000_s67972" name="Equation" r:id="rId19" imgW="1739900" imgH="330200" progId="Equation.DSMT4">
                  <p:embed/>
                </p:oleObj>
              </mc:Choice>
              <mc:Fallback>
                <p:oleObj name="Equation" r:id="rId19" imgW="1739900" imgH="330200" progId="Equation.DSMT4">
                  <p:embed/>
                  <p:pic>
                    <p:nvPicPr>
                      <p:cNvPr id="79" name="Object 24">
                        <a:extLst>
                          <a:ext uri="{FF2B5EF4-FFF2-40B4-BE49-F238E27FC236}">
                            <a16:creationId xmlns:a16="http://schemas.microsoft.com/office/drawing/2014/main" id="{DCED07F8-5A18-AA44-A50C-7F057FCE5108}"/>
                          </a:ext>
                        </a:extLst>
                      </p:cNvPr>
                      <p:cNvPicPr>
                        <a:picLocks noChangeAspect="1" noChangeArrowheads="1"/>
                      </p:cNvPicPr>
                      <p:nvPr/>
                    </p:nvPicPr>
                    <p:blipFill>
                      <a:blip r:embed="rId20"/>
                      <a:srcRect/>
                      <a:stretch>
                        <a:fillRect/>
                      </a:stretch>
                    </p:blipFill>
                    <p:spPr bwMode="auto">
                      <a:xfrm>
                        <a:off x="3583369" y="5487409"/>
                        <a:ext cx="2052192" cy="389467"/>
                      </a:xfrm>
                      <a:prstGeom prst="rect">
                        <a:avLst/>
                      </a:prstGeom>
                      <a:noFill/>
                      <a:ln>
                        <a:noFill/>
                      </a:ln>
                    </p:spPr>
                  </p:pic>
                </p:oleObj>
              </mc:Fallback>
            </mc:AlternateContent>
          </a:graphicData>
        </a:graphic>
      </p:graphicFrame>
      <p:graphicFrame>
        <p:nvGraphicFramePr>
          <p:cNvPr id="43" name="Object 2">
            <a:extLst>
              <a:ext uri="{FF2B5EF4-FFF2-40B4-BE49-F238E27FC236}">
                <a16:creationId xmlns:a16="http://schemas.microsoft.com/office/drawing/2014/main" id="{F0681C82-15A2-0444-8AD5-CE759D4D8D81}"/>
              </a:ext>
            </a:extLst>
          </p:cNvPr>
          <p:cNvGraphicFramePr>
            <a:graphicFrameLocks noChangeAspect="1"/>
          </p:cNvGraphicFramePr>
          <p:nvPr>
            <p:extLst>
              <p:ext uri="{D42A27DB-BD31-4B8C-83A1-F6EECF244321}">
                <p14:modId xmlns:p14="http://schemas.microsoft.com/office/powerpoint/2010/main" val="3694656995"/>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67973" name="Equation" r:id="rId21" imgW="127000" imgH="165100" progId="Equation.DSMT4">
                  <p:embed/>
                </p:oleObj>
              </mc:Choice>
              <mc:Fallback>
                <p:oleObj name="Equation" r:id="rId21" imgW="127000" imgH="165100" progId="Equation.DSMT4">
                  <p:embed/>
                  <p:pic>
                    <p:nvPicPr>
                      <p:cNvPr id="117" name="Object 2"/>
                      <p:cNvPicPr>
                        <a:picLocks noChangeAspect="1" noChangeArrowheads="1"/>
                      </p:cNvPicPr>
                      <p:nvPr/>
                    </p:nvPicPr>
                    <p:blipFill>
                      <a:blip r:embed="rId22"/>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 name="Object 2">
            <a:extLst>
              <a:ext uri="{FF2B5EF4-FFF2-40B4-BE49-F238E27FC236}">
                <a16:creationId xmlns:a16="http://schemas.microsoft.com/office/drawing/2014/main" id="{165BBCF2-0168-8D42-8F84-365A6B84618D}"/>
              </a:ext>
            </a:extLst>
          </p:cNvPr>
          <p:cNvGraphicFramePr>
            <a:graphicFrameLocks noChangeAspect="1"/>
          </p:cNvGraphicFramePr>
          <p:nvPr>
            <p:extLst>
              <p:ext uri="{D42A27DB-BD31-4B8C-83A1-F6EECF244321}">
                <p14:modId xmlns:p14="http://schemas.microsoft.com/office/powerpoint/2010/main" val="1651078552"/>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67974" name="Equation" r:id="rId23" imgW="215900" imgH="165100" progId="Equation.DSMT4">
                  <p:embed/>
                </p:oleObj>
              </mc:Choice>
              <mc:Fallback>
                <p:oleObj name="Equation" r:id="rId23" imgW="215900" imgH="165100" progId="Equation.DSMT4">
                  <p:embed/>
                  <p:pic>
                    <p:nvPicPr>
                      <p:cNvPr id="69" name="Object 2"/>
                      <p:cNvPicPr>
                        <a:picLocks noChangeAspect="1" noChangeArrowheads="1"/>
                      </p:cNvPicPr>
                      <p:nvPr/>
                    </p:nvPicPr>
                    <p:blipFill>
                      <a:blip r:embed="rId24"/>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60398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Putting everything together: The space-time diagram below tracks the world-lines of the ends of the barn, assumed “stationary” in this frame, and the world-lines of the right-end and left-end of the pole, assumed “moving.”  On it, the pole at </a:t>
            </a:r>
            <a:r>
              <a:rPr lang="en-US" dirty="0">
                <a:solidFill>
                  <a:srgbClr val="FF0000"/>
                </a:solidFill>
                <a:latin typeface="Times New Roman" panose="02020603050405020304" pitchFamily="18" charset="0"/>
                <a:cs typeface="Times New Roman" panose="02020603050405020304" pitchFamily="18" charset="0"/>
              </a:rPr>
              <a:t>events 2 and 3</a:t>
            </a:r>
            <a:r>
              <a:rPr lang="en-US" dirty="0">
                <a:latin typeface="Times New Roman" panose="02020603050405020304" pitchFamily="18" charset="0"/>
                <a:cs typeface="Times New Roman" panose="02020603050405020304" pitchFamily="18" charset="0"/>
              </a:rPr>
              <a:t> clearly fits into the barn.</a:t>
            </a:r>
          </a:p>
        </p:txBody>
      </p:sp>
      <p:cxnSp>
        <p:nvCxnSpPr>
          <p:cNvPr id="95" name="Straight Connector 94"/>
          <p:cNvCxnSpPr/>
          <p:nvPr/>
        </p:nvCxnSpPr>
        <p:spPr>
          <a:xfrm rot="5400000">
            <a:off x="311887" y="3894080"/>
            <a:ext cx="4710227" cy="1588"/>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488406"/>
            <a:ext cx="4878388" cy="375999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836742" y="2165350"/>
            <a:ext cx="4978398" cy="3848103"/>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flipH="1" flipV="1">
            <a:off x="-76199" y="2438399"/>
            <a:ext cx="4648201" cy="3581402"/>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2298290" y="3831817"/>
            <a:ext cx="4701408" cy="1588"/>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22.)</a:t>
            </a:r>
          </a:p>
        </p:txBody>
      </p:sp>
      <p:sp>
        <p:nvSpPr>
          <p:cNvPr id="136" name="TextBox 135"/>
          <p:cNvSpPr txBox="1"/>
          <p:nvPr/>
        </p:nvSpPr>
        <p:spPr>
          <a:xfrm rot="18451091">
            <a:off x="3221220" y="4207593"/>
            <a:ext cx="1590099" cy="461665"/>
          </a:xfrm>
          <a:prstGeom prst="rect">
            <a:avLst/>
          </a:prstGeom>
          <a:noFill/>
        </p:spPr>
        <p:txBody>
          <a:bodyPr wrap="none" rtlCol="0">
            <a:spAutoFit/>
          </a:bodyPr>
          <a:lstStyle/>
          <a:p>
            <a:r>
              <a:rPr lang="en-US" sz="1200" dirty="0"/>
              <a:t>world-line of right-end</a:t>
            </a:r>
          </a:p>
          <a:p>
            <a:r>
              <a:rPr lang="en-US" sz="1200" dirty="0"/>
              <a:t>               of pole</a:t>
            </a:r>
          </a:p>
        </p:txBody>
      </p:sp>
      <p:graphicFrame>
        <p:nvGraphicFramePr>
          <p:cNvPr id="138" name="Object 2"/>
          <p:cNvGraphicFramePr>
            <a:graphicFrameLocks noChangeAspect="1"/>
          </p:cNvGraphicFramePr>
          <p:nvPr>
            <p:extLst>
              <p:ext uri="{D42A27DB-BD31-4B8C-83A1-F6EECF244321}">
                <p14:modId xmlns:p14="http://schemas.microsoft.com/office/powerpoint/2010/main" val="770934931"/>
              </p:ext>
            </p:extLst>
          </p:nvPr>
        </p:nvGraphicFramePr>
        <p:xfrm>
          <a:off x="1515420" y="5990426"/>
          <a:ext cx="304800" cy="203200"/>
        </p:xfrm>
        <a:graphic>
          <a:graphicData uri="http://schemas.openxmlformats.org/presentationml/2006/ole">
            <mc:AlternateContent xmlns:mc="http://schemas.openxmlformats.org/markup-compatibility/2006">
              <mc:Choice xmlns:v="urn:schemas-microsoft-com:vml" Requires="v">
                <p:oleObj spid="_x0000_s19026" name="Equation" r:id="rId3" imgW="304800" imgH="203200" progId="Equation.DSMT4">
                  <p:embed/>
                </p:oleObj>
              </mc:Choice>
              <mc:Fallback>
                <p:oleObj name="Equation" r:id="rId3" imgW="304800" imgH="203200" progId="Equation.DSMT4">
                  <p:embed/>
                  <p:pic>
                    <p:nvPicPr>
                      <p:cNvPr id="0" name="Picture 24"/>
                      <p:cNvPicPr>
                        <a:picLocks noChangeAspect="1" noChangeArrowheads="1"/>
                      </p:cNvPicPr>
                      <p:nvPr/>
                    </p:nvPicPr>
                    <p:blipFill>
                      <a:blip r:embed="rId4"/>
                      <a:srcRect/>
                      <a:stretch>
                        <a:fillRect/>
                      </a:stretch>
                    </p:blipFill>
                    <p:spPr bwMode="auto">
                      <a:xfrm>
                        <a:off x="1515420" y="5990426"/>
                        <a:ext cx="3048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9" name="Object 2"/>
          <p:cNvGraphicFramePr>
            <a:graphicFrameLocks noChangeAspect="1"/>
          </p:cNvGraphicFramePr>
          <p:nvPr>
            <p:extLst>
              <p:ext uri="{D42A27DB-BD31-4B8C-83A1-F6EECF244321}">
                <p14:modId xmlns:p14="http://schemas.microsoft.com/office/powerpoint/2010/main" val="3270748631"/>
              </p:ext>
            </p:extLst>
          </p:nvPr>
        </p:nvGraphicFramePr>
        <p:xfrm>
          <a:off x="444500" y="2659063"/>
          <a:ext cx="1371600" cy="469900"/>
        </p:xfrm>
        <a:graphic>
          <a:graphicData uri="http://schemas.openxmlformats.org/presentationml/2006/ole">
            <mc:AlternateContent xmlns:mc="http://schemas.openxmlformats.org/markup-compatibility/2006">
              <mc:Choice xmlns:v="urn:schemas-microsoft-com:vml" Requires="v">
                <p:oleObj spid="_x0000_s19027" name="Equation" r:id="rId5" imgW="1371600" imgH="469900" progId="Equation.DSMT4">
                  <p:embed/>
                </p:oleObj>
              </mc:Choice>
              <mc:Fallback>
                <p:oleObj name="Equation" r:id="rId5" imgW="1371600" imgH="469900" progId="Equation.DSMT4">
                  <p:embed/>
                  <p:pic>
                    <p:nvPicPr>
                      <p:cNvPr id="0" name="Picture 25"/>
                      <p:cNvPicPr>
                        <a:picLocks noChangeAspect="1" noChangeArrowheads="1"/>
                      </p:cNvPicPr>
                      <p:nvPr/>
                    </p:nvPicPr>
                    <p:blipFill>
                      <a:blip r:embed="rId6"/>
                      <a:srcRect/>
                      <a:stretch>
                        <a:fillRect/>
                      </a:stretch>
                    </p:blipFill>
                    <p:spPr bwMode="auto">
                      <a:xfrm>
                        <a:off x="444500" y="2659063"/>
                        <a:ext cx="13716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41" name="Curved Connector 140"/>
          <p:cNvCxnSpPr/>
          <p:nvPr/>
        </p:nvCxnSpPr>
        <p:spPr>
          <a:xfrm>
            <a:off x="1447800" y="3048000"/>
            <a:ext cx="593725" cy="533425"/>
          </a:xfrm>
          <a:prstGeom prst="curvedConnector3">
            <a:avLst>
              <a:gd name="adj1" fmla="val 50000"/>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9" name="Object 2"/>
          <p:cNvGraphicFramePr>
            <a:graphicFrameLocks noChangeAspect="1"/>
          </p:cNvGraphicFramePr>
          <p:nvPr>
            <p:extLst>
              <p:ext uri="{D42A27DB-BD31-4B8C-83A1-F6EECF244321}">
                <p14:modId xmlns:p14="http://schemas.microsoft.com/office/powerpoint/2010/main" val="2996708632"/>
              </p:ext>
            </p:extLst>
          </p:nvPr>
        </p:nvGraphicFramePr>
        <p:xfrm>
          <a:off x="4723605" y="3565561"/>
          <a:ext cx="546775" cy="168239"/>
        </p:xfrm>
        <a:graphic>
          <a:graphicData uri="http://schemas.openxmlformats.org/presentationml/2006/ole">
            <mc:AlternateContent xmlns:mc="http://schemas.openxmlformats.org/markup-compatibility/2006">
              <mc:Choice xmlns:v="urn:schemas-microsoft-com:vml" Requires="v">
                <p:oleObj spid="_x0000_s19028" name="Equation" r:id="rId7" imgW="495300" imgH="152400" progId="Equation.DSMT4">
                  <p:embed/>
                </p:oleObj>
              </mc:Choice>
              <mc:Fallback>
                <p:oleObj name="Equation" r:id="rId7" imgW="495300" imgH="152400" progId="Equation.DSMT4">
                  <p:embed/>
                  <p:pic>
                    <p:nvPicPr>
                      <p:cNvPr id="0" name="Picture 36"/>
                      <p:cNvPicPr>
                        <a:picLocks noChangeAspect="1" noChangeArrowheads="1"/>
                      </p:cNvPicPr>
                      <p:nvPr/>
                    </p:nvPicPr>
                    <p:blipFill>
                      <a:blip r:embed="rId8"/>
                      <a:srcRect/>
                      <a:stretch>
                        <a:fillRect/>
                      </a:stretch>
                    </p:blipFill>
                    <p:spPr bwMode="auto">
                      <a:xfrm>
                        <a:off x="4723605" y="3565561"/>
                        <a:ext cx="546775" cy="16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1" name="Object 2"/>
          <p:cNvGraphicFramePr>
            <a:graphicFrameLocks noChangeAspect="1"/>
          </p:cNvGraphicFramePr>
          <p:nvPr>
            <p:extLst>
              <p:ext uri="{D42A27DB-BD31-4B8C-83A1-F6EECF244321}">
                <p14:modId xmlns:p14="http://schemas.microsoft.com/office/powerpoint/2010/main" val="2395268373"/>
              </p:ext>
            </p:extLst>
          </p:nvPr>
        </p:nvGraphicFramePr>
        <p:xfrm>
          <a:off x="1727200" y="1803400"/>
          <a:ext cx="977900" cy="469900"/>
        </p:xfrm>
        <a:graphic>
          <a:graphicData uri="http://schemas.openxmlformats.org/presentationml/2006/ole">
            <mc:AlternateContent xmlns:mc="http://schemas.openxmlformats.org/markup-compatibility/2006">
              <mc:Choice xmlns:v="urn:schemas-microsoft-com:vml" Requires="v">
                <p:oleObj spid="_x0000_s19029" name="Equation" r:id="rId9" imgW="977900" imgH="469900" progId="Equation.DSMT4">
                  <p:embed/>
                </p:oleObj>
              </mc:Choice>
              <mc:Fallback>
                <p:oleObj name="Equation" r:id="rId9" imgW="977900" imgH="469900" progId="Equation.DSMT4">
                  <p:embed/>
                  <p:pic>
                    <p:nvPicPr>
                      <p:cNvPr id="0" name="Picture 41"/>
                      <p:cNvPicPr>
                        <a:picLocks noChangeAspect="1" noChangeArrowheads="1"/>
                      </p:cNvPicPr>
                      <p:nvPr/>
                    </p:nvPicPr>
                    <p:blipFill>
                      <a:blip r:embed="rId10"/>
                      <a:srcRect/>
                      <a:stretch>
                        <a:fillRect/>
                      </a:stretch>
                    </p:blipFill>
                    <p:spPr bwMode="auto">
                      <a:xfrm>
                        <a:off x="1727200" y="1803400"/>
                        <a:ext cx="9779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545373381"/>
              </p:ext>
            </p:extLst>
          </p:nvPr>
        </p:nvGraphicFramePr>
        <p:xfrm>
          <a:off x="4730750" y="1473200"/>
          <a:ext cx="927100" cy="469900"/>
        </p:xfrm>
        <a:graphic>
          <a:graphicData uri="http://schemas.openxmlformats.org/presentationml/2006/ole">
            <mc:AlternateContent xmlns:mc="http://schemas.openxmlformats.org/markup-compatibility/2006">
              <mc:Choice xmlns:v="urn:schemas-microsoft-com:vml" Requires="v">
                <p:oleObj spid="_x0000_s19030" name="Equation" r:id="rId11" imgW="927100" imgH="469900" progId="Equation.DSMT4">
                  <p:embed/>
                </p:oleObj>
              </mc:Choice>
              <mc:Fallback>
                <p:oleObj name="Equation" r:id="rId11" imgW="927100" imgH="469900" progId="Equation.DSMT4">
                  <p:embed/>
                  <p:pic>
                    <p:nvPicPr>
                      <p:cNvPr id="0" name="Picture 42"/>
                      <p:cNvPicPr>
                        <a:picLocks noChangeAspect="1" noChangeArrowheads="1"/>
                      </p:cNvPicPr>
                      <p:nvPr/>
                    </p:nvPicPr>
                    <p:blipFill>
                      <a:blip r:embed="rId12"/>
                      <a:srcRect/>
                      <a:stretch>
                        <a:fillRect/>
                      </a:stretch>
                    </p:blipFill>
                    <p:spPr bwMode="auto">
                      <a:xfrm>
                        <a:off x="4730750" y="1473200"/>
                        <a:ext cx="9271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4" name="Rectangle 133"/>
          <p:cNvSpPr/>
          <p:nvPr/>
        </p:nvSpPr>
        <p:spPr>
          <a:xfrm>
            <a:off x="2667794" y="6015832"/>
            <a:ext cx="1980405" cy="384968"/>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rot="5400000" flipH="1" flipV="1">
            <a:off x="911956" y="5260244"/>
            <a:ext cx="690688" cy="5334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rot="18451091">
            <a:off x="1185437" y="4361546"/>
            <a:ext cx="1509097" cy="461665"/>
          </a:xfrm>
          <a:prstGeom prst="rect">
            <a:avLst/>
          </a:prstGeom>
          <a:noFill/>
        </p:spPr>
        <p:txBody>
          <a:bodyPr wrap="none" rtlCol="0">
            <a:spAutoFit/>
          </a:bodyPr>
          <a:lstStyle/>
          <a:p>
            <a:r>
              <a:rPr lang="en-US" sz="1200" dirty="0"/>
              <a:t>world-line of left-end </a:t>
            </a:r>
          </a:p>
          <a:p>
            <a:r>
              <a:rPr lang="en-US" sz="1200" dirty="0"/>
              <a:t>         of pole</a:t>
            </a:r>
          </a:p>
        </p:txBody>
      </p:sp>
      <p:cxnSp>
        <p:nvCxnSpPr>
          <p:cNvPr id="152" name="Straight Arrow Connector 151"/>
          <p:cNvCxnSpPr/>
          <p:nvPr/>
        </p:nvCxnSpPr>
        <p:spPr>
          <a:xfrm rot="5400000" flipH="1" flipV="1">
            <a:off x="2893156" y="5260244"/>
            <a:ext cx="690688" cy="5334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rot="10800000">
            <a:off x="2667794" y="5029200"/>
            <a:ext cx="1588" cy="903684"/>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rot="10800000" flipH="1">
            <a:off x="4647405" y="5029200"/>
            <a:ext cx="795" cy="79375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2353369235"/>
              </p:ext>
            </p:extLst>
          </p:nvPr>
        </p:nvGraphicFramePr>
        <p:xfrm>
          <a:off x="3486150" y="6083300"/>
          <a:ext cx="317500" cy="165100"/>
        </p:xfrm>
        <a:graphic>
          <a:graphicData uri="http://schemas.openxmlformats.org/presentationml/2006/ole">
            <mc:AlternateContent xmlns:mc="http://schemas.openxmlformats.org/markup-compatibility/2006">
              <mc:Choice xmlns:v="urn:schemas-microsoft-com:vml" Requires="v">
                <p:oleObj spid="_x0000_s19031" name="Equation" r:id="rId13" imgW="317500" imgH="165100" progId="Equation.DSMT4">
                  <p:embed/>
                </p:oleObj>
              </mc:Choice>
              <mc:Fallback>
                <p:oleObj name="Equation" r:id="rId13" imgW="317500" imgH="165100" progId="Equation.DSMT4">
                  <p:embed/>
                  <p:pic>
                    <p:nvPicPr>
                      <p:cNvPr id="0" name="Picture 12"/>
                      <p:cNvPicPr>
                        <a:picLocks noChangeAspect="1" noChangeArrowheads="1"/>
                      </p:cNvPicPr>
                      <p:nvPr/>
                    </p:nvPicPr>
                    <p:blipFill>
                      <a:blip r:embed="rId14"/>
                      <a:srcRect/>
                      <a:stretch>
                        <a:fillRect/>
                      </a:stretch>
                    </p:blipFill>
                    <p:spPr bwMode="auto">
                      <a:xfrm>
                        <a:off x="3486150" y="6083300"/>
                        <a:ext cx="3175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5" name="Straight Connector 74"/>
          <p:cNvCxnSpPr/>
          <p:nvPr/>
        </p:nvCxnSpPr>
        <p:spPr>
          <a:xfrm>
            <a:off x="685006" y="6246812"/>
            <a:ext cx="19812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76" name="Object 2"/>
          <p:cNvGraphicFramePr>
            <a:graphicFrameLocks noChangeAspect="1"/>
          </p:cNvGraphicFramePr>
          <p:nvPr>
            <p:extLst>
              <p:ext uri="{D42A27DB-BD31-4B8C-83A1-F6EECF244321}">
                <p14:modId xmlns:p14="http://schemas.microsoft.com/office/powerpoint/2010/main" val="1569301944"/>
              </p:ext>
            </p:extLst>
          </p:nvPr>
        </p:nvGraphicFramePr>
        <p:xfrm>
          <a:off x="2032000" y="3521075"/>
          <a:ext cx="560388" cy="168275"/>
        </p:xfrm>
        <a:graphic>
          <a:graphicData uri="http://schemas.openxmlformats.org/presentationml/2006/ole">
            <mc:AlternateContent xmlns:mc="http://schemas.openxmlformats.org/markup-compatibility/2006">
              <mc:Choice xmlns:v="urn:schemas-microsoft-com:vml" Requires="v">
                <p:oleObj spid="_x0000_s19032" name="Equation" r:id="rId15" imgW="508000" imgH="152400" progId="Equation.DSMT4">
                  <p:embed/>
                </p:oleObj>
              </mc:Choice>
              <mc:Fallback>
                <p:oleObj name="Equation" r:id="rId15" imgW="508000" imgH="152400" progId="Equation.DSMT4">
                  <p:embed/>
                  <p:pic>
                    <p:nvPicPr>
                      <p:cNvPr id="0" name="Picture 45"/>
                      <p:cNvPicPr>
                        <a:picLocks noChangeAspect="1" noChangeArrowheads="1"/>
                      </p:cNvPicPr>
                      <p:nvPr/>
                    </p:nvPicPr>
                    <p:blipFill>
                      <a:blip r:embed="rId16"/>
                      <a:srcRect/>
                      <a:stretch>
                        <a:fillRect/>
                      </a:stretch>
                    </p:blipFill>
                    <p:spPr bwMode="auto">
                      <a:xfrm>
                        <a:off x="2032000" y="3521075"/>
                        <a:ext cx="560388" cy="16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 name="Object 2"/>
          <p:cNvGraphicFramePr>
            <a:graphicFrameLocks noChangeAspect="1"/>
          </p:cNvGraphicFramePr>
          <p:nvPr>
            <p:extLst>
              <p:ext uri="{D42A27DB-BD31-4B8C-83A1-F6EECF244321}">
                <p14:modId xmlns:p14="http://schemas.microsoft.com/office/powerpoint/2010/main" val="2002189841"/>
              </p:ext>
            </p:extLst>
          </p:nvPr>
        </p:nvGraphicFramePr>
        <p:xfrm>
          <a:off x="1981200" y="6276565"/>
          <a:ext cx="546100" cy="168275"/>
        </p:xfrm>
        <a:graphic>
          <a:graphicData uri="http://schemas.openxmlformats.org/presentationml/2006/ole">
            <mc:AlternateContent xmlns:mc="http://schemas.openxmlformats.org/markup-compatibility/2006">
              <mc:Choice xmlns:v="urn:schemas-microsoft-com:vml" Requires="v">
                <p:oleObj spid="_x0000_s19033" name="Equation" r:id="rId17" imgW="495300" imgH="152400" progId="Equation.DSMT4">
                  <p:embed/>
                </p:oleObj>
              </mc:Choice>
              <mc:Fallback>
                <p:oleObj name="Equation" r:id="rId17" imgW="495300" imgH="152400" progId="Equation.DSMT4">
                  <p:embed/>
                  <p:pic>
                    <p:nvPicPr>
                      <p:cNvPr id="0" name="Picture 46"/>
                      <p:cNvPicPr>
                        <a:picLocks noChangeAspect="1" noChangeArrowheads="1"/>
                      </p:cNvPicPr>
                      <p:nvPr/>
                    </p:nvPicPr>
                    <p:blipFill>
                      <a:blip r:embed="rId18"/>
                      <a:srcRect/>
                      <a:stretch>
                        <a:fillRect/>
                      </a:stretch>
                    </p:blipFill>
                    <p:spPr bwMode="auto">
                      <a:xfrm>
                        <a:off x="1981200" y="6276565"/>
                        <a:ext cx="546100" cy="16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3832852288"/>
              </p:ext>
            </p:extLst>
          </p:nvPr>
        </p:nvGraphicFramePr>
        <p:xfrm>
          <a:off x="5880100" y="4114800"/>
          <a:ext cx="1358900" cy="469900"/>
        </p:xfrm>
        <a:graphic>
          <a:graphicData uri="http://schemas.openxmlformats.org/presentationml/2006/ole">
            <mc:AlternateContent xmlns:mc="http://schemas.openxmlformats.org/markup-compatibility/2006">
              <mc:Choice xmlns:v="urn:schemas-microsoft-com:vml" Requires="v">
                <p:oleObj spid="_x0000_s19034" name="Equation" r:id="rId19" imgW="1358900" imgH="469900" progId="Equation.DSMT4">
                  <p:embed/>
                </p:oleObj>
              </mc:Choice>
              <mc:Fallback>
                <p:oleObj name="Equation" r:id="rId19" imgW="1358900" imgH="469900" progId="Equation.DSMT4">
                  <p:embed/>
                  <p:pic>
                    <p:nvPicPr>
                      <p:cNvPr id="0" name="Picture 47"/>
                      <p:cNvPicPr>
                        <a:picLocks noChangeAspect="1" noChangeArrowheads="1"/>
                      </p:cNvPicPr>
                      <p:nvPr/>
                    </p:nvPicPr>
                    <p:blipFill>
                      <a:blip r:embed="rId20"/>
                      <a:srcRect/>
                      <a:stretch>
                        <a:fillRect/>
                      </a:stretch>
                    </p:blipFill>
                    <p:spPr bwMode="auto">
                      <a:xfrm>
                        <a:off x="5880100" y="4114800"/>
                        <a:ext cx="13589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9" name="Curved Connector 78"/>
          <p:cNvCxnSpPr/>
          <p:nvPr/>
        </p:nvCxnSpPr>
        <p:spPr>
          <a:xfrm flipH="1" flipV="1">
            <a:off x="5270380" y="3667243"/>
            <a:ext cx="593725" cy="533425"/>
          </a:xfrm>
          <a:prstGeom prst="curvedConnector3">
            <a:avLst>
              <a:gd name="adj1" fmla="val 50000"/>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480" name="Object 48"/>
          <p:cNvGraphicFramePr>
            <a:graphicFrameLocks noChangeAspect="1"/>
          </p:cNvGraphicFramePr>
          <p:nvPr>
            <p:extLst>
              <p:ext uri="{D42A27DB-BD31-4B8C-83A1-F6EECF244321}">
                <p14:modId xmlns:p14="http://schemas.microsoft.com/office/powerpoint/2010/main" val="3681389414"/>
              </p:ext>
            </p:extLst>
          </p:nvPr>
        </p:nvGraphicFramePr>
        <p:xfrm>
          <a:off x="561975" y="6553200"/>
          <a:ext cx="5229225" cy="228600"/>
        </p:xfrm>
        <a:graphic>
          <a:graphicData uri="http://schemas.openxmlformats.org/presentationml/2006/ole">
            <mc:AlternateContent xmlns:mc="http://schemas.openxmlformats.org/markup-compatibility/2006">
              <mc:Choice xmlns:v="urn:schemas-microsoft-com:vml" Requires="v">
                <p:oleObj spid="_x0000_s19035" name="Equation" r:id="rId21" imgW="4648200" imgH="203200" progId="Equation.DSMT4">
                  <p:embed/>
                </p:oleObj>
              </mc:Choice>
              <mc:Fallback>
                <p:oleObj name="Equation" r:id="rId21" imgW="4648200" imgH="203200" progId="Equation.DSMT4">
                  <p:embed/>
                  <p:pic>
                    <p:nvPicPr>
                      <p:cNvPr id="0" name="Picture 48"/>
                      <p:cNvPicPr>
                        <a:picLocks noChangeAspect="1" noChangeArrowheads="1"/>
                      </p:cNvPicPr>
                      <p:nvPr/>
                    </p:nvPicPr>
                    <p:blipFill>
                      <a:blip r:embed="rId22"/>
                      <a:srcRect/>
                      <a:stretch>
                        <a:fillRect/>
                      </a:stretch>
                    </p:blipFill>
                    <p:spPr bwMode="auto">
                      <a:xfrm>
                        <a:off x="561975" y="6553200"/>
                        <a:ext cx="52292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4" name="Freeform 93"/>
          <p:cNvSpPr/>
          <p:nvPr/>
        </p:nvSpPr>
        <p:spPr>
          <a:xfrm>
            <a:off x="1739900" y="6324600"/>
            <a:ext cx="241300" cy="241300"/>
          </a:xfrm>
          <a:custGeom>
            <a:avLst/>
            <a:gdLst>
              <a:gd name="connsiteX0" fmla="*/ 241300 w 241300"/>
              <a:gd name="connsiteY0" fmla="*/ 0 h 241300"/>
              <a:gd name="connsiteX1" fmla="*/ 50800 w 241300"/>
              <a:gd name="connsiteY1" fmla="*/ 50800 h 241300"/>
              <a:gd name="connsiteX2" fmla="*/ 0 w 241300"/>
              <a:gd name="connsiteY2" fmla="*/ 241300 h 241300"/>
            </a:gdLst>
            <a:ahLst/>
            <a:cxnLst>
              <a:cxn ang="0">
                <a:pos x="connsiteX0" y="connsiteY0"/>
              </a:cxn>
              <a:cxn ang="0">
                <a:pos x="connsiteX1" y="connsiteY1"/>
              </a:cxn>
              <a:cxn ang="0">
                <a:pos x="connsiteX2" y="connsiteY2"/>
              </a:cxn>
            </a:cxnLst>
            <a:rect l="l" t="t" r="r" b="b"/>
            <a:pathLst>
              <a:path w="241300" h="241300">
                <a:moveTo>
                  <a:pt x="241300" y="0"/>
                </a:moveTo>
                <a:cubicBezTo>
                  <a:pt x="166158" y="5291"/>
                  <a:pt x="91017" y="10583"/>
                  <a:pt x="50800" y="50800"/>
                </a:cubicBezTo>
                <a:cubicBezTo>
                  <a:pt x="10583" y="91017"/>
                  <a:pt x="0" y="241300"/>
                  <a:pt x="0" y="241300"/>
                </a:cubicBezTo>
              </a:path>
            </a:pathLst>
          </a:cu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8" name="Object 2"/>
          <p:cNvGraphicFramePr>
            <a:graphicFrameLocks noChangeAspect="1"/>
          </p:cNvGraphicFramePr>
          <p:nvPr>
            <p:extLst>
              <p:ext uri="{D42A27DB-BD31-4B8C-83A1-F6EECF244321}">
                <p14:modId xmlns:p14="http://schemas.microsoft.com/office/powerpoint/2010/main" val="2736183662"/>
              </p:ext>
            </p:extLst>
          </p:nvPr>
        </p:nvGraphicFramePr>
        <p:xfrm>
          <a:off x="2533650" y="6419850"/>
          <a:ext cx="355600" cy="152400"/>
        </p:xfrm>
        <a:graphic>
          <a:graphicData uri="http://schemas.openxmlformats.org/presentationml/2006/ole">
            <mc:AlternateContent xmlns:mc="http://schemas.openxmlformats.org/markup-compatibility/2006">
              <mc:Choice xmlns:v="urn:schemas-microsoft-com:vml" Requires="v">
                <p:oleObj spid="_x0000_s19036" name="Equation" r:id="rId23" imgW="355600" imgH="152400" progId="Equation.DSMT4">
                  <p:embed/>
                </p:oleObj>
              </mc:Choice>
              <mc:Fallback>
                <p:oleObj name="Equation" r:id="rId23" imgW="355600" imgH="152400" progId="Equation.DSMT4">
                  <p:embed/>
                  <p:pic>
                    <p:nvPicPr>
                      <p:cNvPr id="0" name="Picture 49"/>
                      <p:cNvPicPr>
                        <a:picLocks noChangeAspect="1" noChangeArrowheads="1"/>
                      </p:cNvPicPr>
                      <p:nvPr/>
                    </p:nvPicPr>
                    <p:blipFill>
                      <a:blip r:embed="rId24"/>
                      <a:srcRect/>
                      <a:stretch>
                        <a:fillRect/>
                      </a:stretch>
                    </p:blipFill>
                    <p:spPr bwMode="auto">
                      <a:xfrm>
                        <a:off x="2533650" y="641985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99" name="Straight Connector 98"/>
          <p:cNvCxnSpPr/>
          <p:nvPr/>
        </p:nvCxnSpPr>
        <p:spPr>
          <a:xfrm>
            <a:off x="2669384" y="3665655"/>
            <a:ext cx="1981200" cy="1588"/>
          </a:xfrm>
          <a:prstGeom prst="line">
            <a:avLst/>
          </a:prstGeom>
          <a:ln w="57150" cap="flat" cmpd="sng" algn="ctr">
            <a:solidFill>
              <a:srgbClr val="FF0000"/>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flipH="1" flipV="1">
            <a:off x="2324040" y="3398955"/>
            <a:ext cx="690688" cy="5334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5400000" flipH="1" flipV="1">
            <a:off x="4305240" y="3398955"/>
            <a:ext cx="690688" cy="5334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rot="10800000">
            <a:off x="2667794" y="3217250"/>
            <a:ext cx="1588" cy="903684"/>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0800000" flipH="1">
            <a:off x="4647405" y="3217250"/>
            <a:ext cx="795" cy="79375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47" name="Object 2">
            <a:extLst>
              <a:ext uri="{FF2B5EF4-FFF2-40B4-BE49-F238E27FC236}">
                <a16:creationId xmlns:a16="http://schemas.microsoft.com/office/drawing/2014/main" id="{32312246-14D7-F445-925E-461F3D888F15}"/>
              </a:ext>
            </a:extLst>
          </p:cNvPr>
          <p:cNvGraphicFramePr>
            <a:graphicFrameLocks noChangeAspect="1"/>
          </p:cNvGraphicFramePr>
          <p:nvPr>
            <p:extLst>
              <p:ext uri="{D42A27DB-BD31-4B8C-83A1-F6EECF244321}">
                <p14:modId xmlns:p14="http://schemas.microsoft.com/office/powerpoint/2010/main" val="2432421631"/>
              </p:ext>
            </p:extLst>
          </p:nvPr>
        </p:nvGraphicFramePr>
        <p:xfrm>
          <a:off x="7368806" y="2579489"/>
          <a:ext cx="236819" cy="218602"/>
        </p:xfrm>
        <a:graphic>
          <a:graphicData uri="http://schemas.openxmlformats.org/presentationml/2006/ole">
            <mc:AlternateContent xmlns:mc="http://schemas.openxmlformats.org/markup-compatibility/2006">
              <mc:Choice xmlns:v="urn:schemas-microsoft-com:vml" Requires="v">
                <p:oleObj spid="_x0000_s19037" name="Equation" r:id="rId25" imgW="165100" imgH="152400" progId="Equation.DSMT4">
                  <p:embed/>
                </p:oleObj>
              </mc:Choice>
              <mc:Fallback>
                <p:oleObj name="Equation" r:id="rId25" imgW="165100" imgH="152400" progId="Equation.DSMT4">
                  <p:embed/>
                  <p:pic>
                    <p:nvPicPr>
                      <p:cNvPr id="146" name="Object 2"/>
                      <p:cNvPicPr>
                        <a:picLocks noChangeAspect="1" noChangeArrowheads="1"/>
                      </p:cNvPicPr>
                      <p:nvPr/>
                    </p:nvPicPr>
                    <p:blipFill>
                      <a:blip r:embed="rId26"/>
                      <a:srcRect/>
                      <a:stretch>
                        <a:fillRect/>
                      </a:stretch>
                    </p:blipFill>
                    <p:spPr bwMode="auto">
                      <a:xfrm>
                        <a:off x="7368806" y="2579489"/>
                        <a:ext cx="236819" cy="218602"/>
                      </a:xfrm>
                      <a:prstGeom prst="rect">
                        <a:avLst/>
                      </a:prstGeom>
                      <a:noFill/>
                      <a:ln>
                        <a:noFill/>
                      </a:ln>
                    </p:spPr>
                  </p:pic>
                </p:oleObj>
              </mc:Fallback>
            </mc:AlternateContent>
          </a:graphicData>
        </a:graphic>
      </p:graphicFrame>
      <p:graphicFrame>
        <p:nvGraphicFramePr>
          <p:cNvPr id="48" name="Object 2">
            <a:extLst>
              <a:ext uri="{FF2B5EF4-FFF2-40B4-BE49-F238E27FC236}">
                <a16:creationId xmlns:a16="http://schemas.microsoft.com/office/drawing/2014/main" id="{9D931C53-9B12-1F49-A211-531CD6B66B69}"/>
              </a:ext>
            </a:extLst>
          </p:cNvPr>
          <p:cNvGraphicFramePr>
            <a:graphicFrameLocks noChangeAspect="1"/>
          </p:cNvGraphicFramePr>
          <p:nvPr>
            <p:extLst>
              <p:ext uri="{D42A27DB-BD31-4B8C-83A1-F6EECF244321}">
                <p14:modId xmlns:p14="http://schemas.microsoft.com/office/powerpoint/2010/main" val="898450102"/>
              </p:ext>
            </p:extLst>
          </p:nvPr>
        </p:nvGraphicFramePr>
        <p:xfrm>
          <a:off x="2401889" y="1503510"/>
          <a:ext cx="229124" cy="193874"/>
        </p:xfrm>
        <a:graphic>
          <a:graphicData uri="http://schemas.openxmlformats.org/presentationml/2006/ole">
            <mc:AlternateContent xmlns:mc="http://schemas.openxmlformats.org/markup-compatibility/2006">
              <mc:Choice xmlns:v="urn:schemas-microsoft-com:vml" Requires="v">
                <p:oleObj spid="_x0000_s19038" name="Equation" r:id="rId27" imgW="165100" imgH="139700" progId="Equation.DSMT4">
                  <p:embed/>
                </p:oleObj>
              </mc:Choice>
              <mc:Fallback>
                <p:oleObj name="Equation" r:id="rId27" imgW="165100" imgH="139700" progId="Equation.DSMT4">
                  <p:embed/>
                  <p:pic>
                    <p:nvPicPr>
                      <p:cNvPr id="147" name="Object 2"/>
                      <p:cNvPicPr>
                        <a:picLocks noChangeAspect="1" noChangeArrowheads="1"/>
                      </p:cNvPicPr>
                      <p:nvPr/>
                    </p:nvPicPr>
                    <p:blipFill>
                      <a:blip r:embed="rId28"/>
                      <a:srcRect/>
                      <a:stretch>
                        <a:fillRect/>
                      </a:stretch>
                    </p:blipFill>
                    <p:spPr bwMode="auto">
                      <a:xfrm>
                        <a:off x="2401889" y="1503510"/>
                        <a:ext cx="229124" cy="193874"/>
                      </a:xfrm>
                      <a:prstGeom prst="rect">
                        <a:avLst/>
                      </a:prstGeom>
                      <a:noFill/>
                      <a:ln>
                        <a:noFill/>
                      </a:ln>
                    </p:spPr>
                  </p:pic>
                </p:oleObj>
              </mc:Fallback>
            </mc:AlternateContent>
          </a:graphicData>
        </a:graphic>
      </p:graphicFrame>
      <p:graphicFrame>
        <p:nvGraphicFramePr>
          <p:cNvPr id="49" name="Object 2">
            <a:extLst>
              <a:ext uri="{FF2B5EF4-FFF2-40B4-BE49-F238E27FC236}">
                <a16:creationId xmlns:a16="http://schemas.microsoft.com/office/drawing/2014/main" id="{D5D31658-21BC-1A43-BE12-EF444729D8DF}"/>
              </a:ext>
            </a:extLst>
          </p:cNvPr>
          <p:cNvGraphicFramePr>
            <a:graphicFrameLocks noChangeAspect="1"/>
          </p:cNvGraphicFramePr>
          <p:nvPr>
            <p:extLst>
              <p:ext uri="{D42A27DB-BD31-4B8C-83A1-F6EECF244321}">
                <p14:modId xmlns:p14="http://schemas.microsoft.com/office/powerpoint/2010/main" val="2597102725"/>
              </p:ext>
            </p:extLst>
          </p:nvPr>
        </p:nvGraphicFramePr>
        <p:xfrm>
          <a:off x="5976347" y="1473200"/>
          <a:ext cx="254592" cy="190944"/>
        </p:xfrm>
        <a:graphic>
          <a:graphicData uri="http://schemas.openxmlformats.org/presentationml/2006/ole">
            <mc:AlternateContent xmlns:mc="http://schemas.openxmlformats.org/markup-compatibility/2006">
              <mc:Choice xmlns:v="urn:schemas-microsoft-com:vml" Requires="v">
                <p:oleObj spid="_x0000_s19039" name="Equation" r:id="rId29" imgW="203200" imgH="152400" progId="Equation.DSMT4">
                  <p:embed/>
                </p:oleObj>
              </mc:Choice>
              <mc:Fallback>
                <p:oleObj name="Equation" r:id="rId29" imgW="203200" imgH="152400" progId="Equation.DSMT4">
                  <p:embed/>
                  <p:pic>
                    <p:nvPicPr>
                      <p:cNvPr id="149" name="Object 2"/>
                      <p:cNvPicPr>
                        <a:picLocks noChangeAspect="1" noChangeArrowheads="1"/>
                      </p:cNvPicPr>
                      <p:nvPr/>
                    </p:nvPicPr>
                    <p:blipFill>
                      <a:blip r:embed="rId30"/>
                      <a:srcRect/>
                      <a:stretch>
                        <a:fillRect/>
                      </a:stretch>
                    </p:blipFill>
                    <p:spPr bwMode="auto">
                      <a:xfrm>
                        <a:off x="5976347" y="1473200"/>
                        <a:ext cx="254592" cy="190944"/>
                      </a:xfrm>
                      <a:prstGeom prst="rect">
                        <a:avLst/>
                      </a:prstGeom>
                      <a:noFill/>
                      <a:ln>
                        <a:noFill/>
                      </a:ln>
                    </p:spPr>
                  </p:pic>
                </p:oleObj>
              </mc:Fallback>
            </mc:AlternateContent>
          </a:graphicData>
        </a:graphic>
      </p:graphicFrame>
      <p:graphicFrame>
        <p:nvGraphicFramePr>
          <p:cNvPr id="50" name="Object 2">
            <a:extLst>
              <a:ext uri="{FF2B5EF4-FFF2-40B4-BE49-F238E27FC236}">
                <a16:creationId xmlns:a16="http://schemas.microsoft.com/office/drawing/2014/main" id="{FD1D1709-B7B8-F74A-AFB2-A8DAA6D624CB}"/>
              </a:ext>
            </a:extLst>
          </p:cNvPr>
          <p:cNvGraphicFramePr>
            <a:graphicFrameLocks noChangeAspect="1"/>
          </p:cNvGraphicFramePr>
          <p:nvPr>
            <p:extLst>
              <p:ext uri="{D42A27DB-BD31-4B8C-83A1-F6EECF244321}">
                <p14:modId xmlns:p14="http://schemas.microsoft.com/office/powerpoint/2010/main" val="312194866"/>
              </p:ext>
            </p:extLst>
          </p:nvPr>
        </p:nvGraphicFramePr>
        <p:xfrm>
          <a:off x="7688263" y="6298010"/>
          <a:ext cx="171450" cy="171450"/>
        </p:xfrm>
        <a:graphic>
          <a:graphicData uri="http://schemas.openxmlformats.org/presentationml/2006/ole">
            <mc:AlternateContent xmlns:mc="http://schemas.openxmlformats.org/markup-compatibility/2006">
              <mc:Choice xmlns:v="urn:schemas-microsoft-com:vml" Requires="v">
                <p:oleObj spid="_x0000_s19040" name="Equation" r:id="rId31" imgW="127000" imgH="127000" progId="Equation.DSMT4">
                  <p:embed/>
                </p:oleObj>
              </mc:Choice>
              <mc:Fallback>
                <p:oleObj name="Equation" r:id="rId31" imgW="127000" imgH="127000" progId="Equation.DSMT4">
                  <p:embed/>
                  <p:pic>
                    <p:nvPicPr>
                      <p:cNvPr id="72" name="Object 2">
                        <a:extLst>
                          <a:ext uri="{FF2B5EF4-FFF2-40B4-BE49-F238E27FC236}">
                            <a16:creationId xmlns:a16="http://schemas.microsoft.com/office/drawing/2014/main" id="{6B5684EE-554A-AD43-84FA-FF4A8ED29088}"/>
                          </a:ext>
                        </a:extLst>
                      </p:cNvPr>
                      <p:cNvPicPr>
                        <a:picLocks noChangeAspect="1" noChangeArrowheads="1"/>
                      </p:cNvPicPr>
                      <p:nvPr/>
                    </p:nvPicPr>
                    <p:blipFill>
                      <a:blip r:embed="rId32"/>
                      <a:srcRect/>
                      <a:stretch>
                        <a:fillRect/>
                      </a:stretch>
                    </p:blipFill>
                    <p:spPr bwMode="auto">
                      <a:xfrm>
                        <a:off x="7688263" y="6298010"/>
                        <a:ext cx="171450" cy="171450"/>
                      </a:xfrm>
                      <a:prstGeom prst="rect">
                        <a:avLst/>
                      </a:prstGeom>
                      <a:noFill/>
                      <a:ln>
                        <a:noFill/>
                      </a:ln>
                    </p:spPr>
                  </p:pic>
                </p:oleObj>
              </mc:Fallback>
            </mc:AlternateContent>
          </a:graphicData>
        </a:graphic>
      </p:graphicFrame>
      <p:graphicFrame>
        <p:nvGraphicFramePr>
          <p:cNvPr id="51" name="Object 2">
            <a:extLst>
              <a:ext uri="{FF2B5EF4-FFF2-40B4-BE49-F238E27FC236}">
                <a16:creationId xmlns:a16="http://schemas.microsoft.com/office/drawing/2014/main" id="{DEEE8429-3AF3-6C4D-AEA7-5C19F635F905}"/>
              </a:ext>
            </a:extLst>
          </p:cNvPr>
          <p:cNvGraphicFramePr>
            <a:graphicFrameLocks noChangeAspect="1"/>
          </p:cNvGraphicFramePr>
          <p:nvPr>
            <p:extLst>
              <p:ext uri="{D42A27DB-BD31-4B8C-83A1-F6EECF244321}">
                <p14:modId xmlns:p14="http://schemas.microsoft.com/office/powerpoint/2010/main" val="3694656995"/>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19041" name="Equation" r:id="rId33" imgW="127000" imgH="165100" progId="Equation.DSMT4">
                  <p:embed/>
                </p:oleObj>
              </mc:Choice>
              <mc:Fallback>
                <p:oleObj name="Equation" r:id="rId33" imgW="127000" imgH="165100" progId="Equation.DSMT4">
                  <p:embed/>
                  <p:pic>
                    <p:nvPicPr>
                      <p:cNvPr id="117" name="Object 2"/>
                      <p:cNvPicPr>
                        <a:picLocks noChangeAspect="1" noChangeArrowheads="1"/>
                      </p:cNvPicPr>
                      <p:nvPr/>
                    </p:nvPicPr>
                    <p:blipFill>
                      <a:blip r:embed="rId3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2" name="Object 2">
            <a:extLst>
              <a:ext uri="{FF2B5EF4-FFF2-40B4-BE49-F238E27FC236}">
                <a16:creationId xmlns:a16="http://schemas.microsoft.com/office/drawing/2014/main" id="{004F6FC5-993A-8843-BEAB-ED0807EEF71C}"/>
              </a:ext>
            </a:extLst>
          </p:cNvPr>
          <p:cNvGraphicFramePr>
            <a:graphicFrameLocks noChangeAspect="1"/>
          </p:cNvGraphicFramePr>
          <p:nvPr>
            <p:extLst>
              <p:ext uri="{D42A27DB-BD31-4B8C-83A1-F6EECF244321}">
                <p14:modId xmlns:p14="http://schemas.microsoft.com/office/powerpoint/2010/main" val="1651078552"/>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19042" name="Equation" r:id="rId35" imgW="215900" imgH="165100" progId="Equation.DSMT4">
                  <p:embed/>
                </p:oleObj>
              </mc:Choice>
              <mc:Fallback>
                <p:oleObj name="Equation" r:id="rId35" imgW="215900" imgH="165100" progId="Equation.DSMT4">
                  <p:embed/>
                  <p:pic>
                    <p:nvPicPr>
                      <p:cNvPr id="69" name="Object 2"/>
                      <p:cNvPicPr>
                        <a:picLocks noChangeAspect="1" noChangeArrowheads="1"/>
                      </p:cNvPicPr>
                      <p:nvPr/>
                    </p:nvPicPr>
                    <p:blipFill>
                      <a:blip r:embed="rId36"/>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rot="5400000" flipH="1" flipV="1">
            <a:off x="1077913" y="2438399"/>
            <a:ext cx="4648201" cy="3581402"/>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2763342" y="1657996"/>
            <a:ext cx="5750917" cy="441960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228600" y="762000"/>
            <a:ext cx="3327401" cy="138499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from the barn’s frame of reference,  that diagram shows that </a:t>
            </a:r>
            <a:r>
              <a:rPr lang="en-US" sz="1400" dirty="0">
                <a:solidFill>
                  <a:srgbClr val="FF0000"/>
                </a:solidFill>
                <a:latin typeface="Times New Roman" panose="02020603050405020304" pitchFamily="18" charset="0"/>
                <a:cs typeface="Times New Roman" panose="02020603050405020304" pitchFamily="18" charset="0"/>
              </a:rPr>
              <a:t>event A</a:t>
            </a:r>
            <a:r>
              <a:rPr lang="en-US" sz="1400" dirty="0">
                <a:latin typeface="Times New Roman" panose="02020603050405020304" pitchFamily="18" charset="0"/>
                <a:cs typeface="Times New Roman" panose="02020603050405020304" pitchFamily="18" charset="0"/>
              </a:rPr>
              <a:t> occurs later than </a:t>
            </a:r>
            <a:r>
              <a:rPr lang="en-US" sz="1400" dirty="0">
                <a:solidFill>
                  <a:srgbClr val="FF0000"/>
                </a:solidFill>
                <a:latin typeface="Times New Roman" panose="02020603050405020304" pitchFamily="18" charset="0"/>
                <a:cs typeface="Times New Roman" panose="02020603050405020304" pitchFamily="18" charset="0"/>
              </a:rPr>
              <a:t>event B</a:t>
            </a:r>
            <a:r>
              <a:rPr lang="en-US" sz="1400" dirty="0">
                <a:latin typeface="Times New Roman" panose="02020603050405020304" pitchFamily="18" charset="0"/>
                <a:cs typeface="Times New Roman" panose="02020603050405020304" pitchFamily="18" charset="0"/>
              </a:rPr>
              <a:t> with </a:t>
            </a:r>
            <a:r>
              <a:rPr lang="en-US" sz="1400" dirty="0">
                <a:solidFill>
                  <a:srgbClr val="FF0000"/>
                </a:solidFill>
                <a:latin typeface="Times New Roman" panose="02020603050405020304" pitchFamily="18" charset="0"/>
                <a:cs typeface="Times New Roman" panose="02020603050405020304" pitchFamily="18" charset="0"/>
              </a:rPr>
              <a:t>event A</a:t>
            </a:r>
            <a:r>
              <a:rPr lang="en-US" sz="1400" dirty="0">
                <a:latin typeface="Times New Roman" panose="02020603050405020304" pitchFamily="18" charset="0"/>
                <a:cs typeface="Times New Roman" panose="02020603050405020304" pitchFamily="18" charset="0"/>
              </a:rPr>
              <a:t> happening between </a:t>
            </a:r>
            <a:r>
              <a:rPr lang="en-US" sz="1400" dirty="0">
                <a:solidFill>
                  <a:srgbClr val="008000"/>
                </a:solidFill>
                <a:latin typeface="Times New Roman" panose="02020603050405020304" pitchFamily="18" charset="0"/>
                <a:cs typeface="Times New Roman" panose="02020603050405020304" pitchFamily="18" charset="0"/>
              </a:rPr>
              <a:t>ct’</a:t>
            </a:r>
            <a:r>
              <a:rPr lang="en-US" sz="1400" dirty="0">
                <a:ln>
                  <a:solidFill>
                    <a:srgbClr val="008000"/>
                  </a:solidFill>
                </a:ln>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a:t>
            </a:r>
            <a:r>
              <a:rPr lang="en-US" sz="1400" dirty="0">
                <a:solidFill>
                  <a:srgbClr val="008000"/>
                </a:solidFill>
                <a:latin typeface="Times New Roman" panose="02020603050405020304" pitchFamily="18" charset="0"/>
                <a:cs typeface="Times New Roman" panose="02020603050405020304" pitchFamily="18" charset="0"/>
              </a:rPr>
              <a:t>ct’</a:t>
            </a:r>
            <a:r>
              <a:rPr lang="en-US" sz="1400" dirty="0">
                <a:latin typeface="Times New Roman" panose="02020603050405020304" pitchFamily="18" charset="0"/>
                <a:cs typeface="Times New Roman" panose="02020603050405020304" pitchFamily="18" charset="0"/>
              </a:rPr>
              <a:t>  and </a:t>
            </a:r>
            <a:r>
              <a:rPr lang="en-US" sz="1400" dirty="0">
                <a:solidFill>
                  <a:srgbClr val="FF0000"/>
                </a:solidFill>
                <a:latin typeface="Times New Roman" panose="02020603050405020304" pitchFamily="18" charset="0"/>
                <a:cs typeface="Times New Roman" panose="02020603050405020304" pitchFamily="18" charset="0"/>
              </a:rPr>
              <a:t>event B </a:t>
            </a:r>
            <a:r>
              <a:rPr lang="en-US" sz="1400" dirty="0">
                <a:latin typeface="Times New Roman" panose="02020603050405020304" pitchFamily="18" charset="0"/>
                <a:cs typeface="Times New Roman" panose="02020603050405020304" pitchFamily="18" charset="0"/>
              </a:rPr>
              <a:t>happening at </a:t>
            </a:r>
            <a:r>
              <a:rPr lang="en-US" sz="1400" dirty="0">
                <a:solidFill>
                  <a:srgbClr val="008000"/>
                </a:solidFill>
                <a:latin typeface="Times New Roman" panose="02020603050405020304" pitchFamily="18" charset="0"/>
                <a:cs typeface="Times New Roman" panose="02020603050405020304" pitchFamily="18" charset="0"/>
              </a:rPr>
              <a:t>ct’</a:t>
            </a:r>
            <a:r>
              <a:rPr lang="en-US" sz="1400" dirty="0">
                <a:latin typeface="Times New Roman" panose="02020603050405020304" pitchFamily="18" charset="0"/>
                <a:cs typeface="Times New Roman" panose="02020603050405020304" pitchFamily="18" charset="0"/>
              </a:rPr>
              <a:t>   (look at the parallel time lines for the slanted, primed coordinate time axis).</a:t>
            </a:r>
          </a:p>
        </p:txBody>
      </p:sp>
      <p:cxnSp>
        <p:nvCxnSpPr>
          <p:cNvPr id="83" name="Straight Connector 82"/>
          <p:cNvCxnSpPr/>
          <p:nvPr/>
        </p:nvCxnSpPr>
        <p:spPr>
          <a:xfrm rot="5400000">
            <a:off x="1454887" y="39686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flipH="1" flipV="1">
            <a:off x="3441290" y="3973102"/>
            <a:ext cx="4701408"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0" name="Freeform 89"/>
          <p:cNvSpPr/>
          <p:nvPr/>
        </p:nvSpPr>
        <p:spPr>
          <a:xfrm flipH="1">
            <a:off x="5791200" y="1519238"/>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28600" y="95566"/>
            <a:ext cx="8537247" cy="738664"/>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Parenthetical comment</a:t>
            </a:r>
            <a:r>
              <a:rPr lang="en-US" sz="1400" dirty="0">
                <a:latin typeface="Times New Roman" panose="02020603050405020304" pitchFamily="18" charset="0"/>
                <a:cs typeface="Times New Roman" panose="02020603050405020304" pitchFamily="18" charset="0"/>
              </a:rPr>
              <a:t>:  Look at the diagram from the unprimed perspective.  Both </a:t>
            </a:r>
            <a:r>
              <a:rPr lang="en-US" sz="1400" dirty="0">
                <a:solidFill>
                  <a:srgbClr val="FF0000"/>
                </a:solidFill>
                <a:latin typeface="Times New Roman" panose="02020603050405020304" pitchFamily="18" charset="0"/>
                <a:cs typeface="Times New Roman" panose="02020603050405020304" pitchFamily="18" charset="0"/>
              </a:rPr>
              <a:t>event 2</a:t>
            </a:r>
            <a:r>
              <a:rPr lang="en-US" sz="1400" dirty="0">
                <a:latin typeface="Times New Roman" panose="02020603050405020304" pitchFamily="18" charset="0"/>
                <a:cs typeface="Times New Roman" panose="02020603050405020304" pitchFamily="18" charset="0"/>
              </a:rPr>
              <a:t> and </a:t>
            </a:r>
            <a:r>
              <a:rPr lang="en-US" sz="1400" dirty="0">
                <a:solidFill>
                  <a:srgbClr val="FF0000"/>
                </a:solidFill>
                <a:latin typeface="Times New Roman" panose="02020603050405020304" pitchFamily="18" charset="0"/>
                <a:cs typeface="Times New Roman" panose="02020603050405020304" pitchFamily="18" charset="0"/>
              </a:rPr>
              <a:t>event 3</a:t>
            </a:r>
            <a:r>
              <a:rPr lang="en-US" sz="1400" dirty="0">
                <a:latin typeface="Times New Roman" panose="02020603050405020304" pitchFamily="18" charset="0"/>
                <a:cs typeface="Times New Roman" panose="02020603050405020304" pitchFamily="18" charset="0"/>
              </a:rPr>
              <a:t> occur at the same time in that frame (LOOK AT THE SKETCH—both events sit on the same horizontal time line at </a:t>
            </a:r>
            <a:r>
              <a:rPr lang="en-US" sz="1400" dirty="0">
                <a:solidFill>
                  <a:srgbClr val="FF6600"/>
                </a:solidFill>
                <a:latin typeface="Times New Roman" panose="02020603050405020304" pitchFamily="18" charset="0"/>
                <a:cs typeface="Times New Roman" panose="02020603050405020304" pitchFamily="18" charset="0"/>
              </a:rPr>
              <a:t>ct </a:t>
            </a:r>
            <a:r>
              <a:rPr lang="en-US" sz="1400" dirty="0">
                <a:latin typeface="Times New Roman" panose="02020603050405020304" pitchFamily="18" charset="0"/>
                <a:cs typeface="Times New Roman" panose="02020603050405020304" pitchFamily="18" charset="0"/>
              </a:rPr>
              <a:t> ).  That’s what our sketch, drawn to scale, maintains has happened.  What is interesting is that looking at those two events </a:t>
            </a:r>
          </a:p>
        </p:txBody>
      </p:sp>
      <p:cxnSp>
        <p:nvCxnSpPr>
          <p:cNvPr id="95" name="Straight Connector 94"/>
          <p:cNvCxnSpPr/>
          <p:nvPr/>
        </p:nvCxnSpPr>
        <p:spPr>
          <a:xfrm rot="5400000">
            <a:off x="1160464" y="3869532"/>
            <a:ext cx="5300660" cy="1588"/>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382712" y="6250782"/>
            <a:ext cx="7545388" cy="1588"/>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3821112" y="2488406"/>
            <a:ext cx="4878388" cy="3759994"/>
          </a:xfrm>
          <a:prstGeom prst="line">
            <a:avLst/>
          </a:prstGeom>
          <a:ln w="127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2990854" y="2165350"/>
            <a:ext cx="4978398" cy="3848103"/>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742384" y="6262291"/>
            <a:ext cx="123034" cy="1589"/>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nvGraphicFramePr>
        <p:xfrm>
          <a:off x="5741196" y="6413500"/>
          <a:ext cx="127000" cy="165100"/>
        </p:xfrm>
        <a:graphic>
          <a:graphicData uri="http://schemas.openxmlformats.org/presentationml/2006/ole">
            <mc:AlternateContent xmlns:mc="http://schemas.openxmlformats.org/markup-compatibility/2006">
              <mc:Choice xmlns:v="urn:schemas-microsoft-com:vml" Requires="v">
                <p:oleObj spid="_x0000_s45444"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196"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 name="Object 2"/>
          <p:cNvGraphicFramePr>
            <a:graphicFrameLocks noChangeAspect="1"/>
          </p:cNvGraphicFramePr>
          <p:nvPr/>
        </p:nvGraphicFramePr>
        <p:xfrm>
          <a:off x="1624012" y="6007100"/>
          <a:ext cx="215900" cy="165100"/>
        </p:xfrm>
        <a:graphic>
          <a:graphicData uri="http://schemas.openxmlformats.org/presentationml/2006/ole">
            <mc:AlternateContent xmlns:mc="http://schemas.openxmlformats.org/markup-compatibility/2006">
              <mc:Choice xmlns:v="urn:schemas-microsoft-com:vml" Requires="v">
                <p:oleObj spid="_x0000_s45445"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012"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23.)</a:t>
            </a:r>
          </a:p>
        </p:txBody>
      </p:sp>
      <p:cxnSp>
        <p:nvCxnSpPr>
          <p:cNvPr id="68" name="Straight Connector 67"/>
          <p:cNvCxnSpPr/>
          <p:nvPr/>
        </p:nvCxnSpPr>
        <p:spPr>
          <a:xfrm>
            <a:off x="3819524" y="3657600"/>
            <a:ext cx="1981200" cy="1588"/>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3057524" y="1981200"/>
            <a:ext cx="4878388" cy="3759994"/>
          </a:xfrm>
          <a:prstGeom prst="line">
            <a:avLst/>
          </a:prstGeom>
          <a:ln w="127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533400" y="1981200"/>
            <a:ext cx="5945188" cy="4572001"/>
          </a:xfrm>
          <a:prstGeom prst="line">
            <a:avLst/>
          </a:prstGeom>
          <a:ln w="127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914400" y="1524000"/>
            <a:ext cx="4583112" cy="3520755"/>
          </a:xfrm>
          <a:prstGeom prst="line">
            <a:avLst/>
          </a:prstGeom>
          <a:ln w="127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70" name="Group 169"/>
          <p:cNvGrpSpPr/>
          <p:nvPr/>
        </p:nvGrpSpPr>
        <p:grpSpPr>
          <a:xfrm rot="19441358">
            <a:off x="3423356" y="4957684"/>
            <a:ext cx="400401" cy="370214"/>
            <a:chOff x="690712" y="3312702"/>
            <a:chExt cx="400401" cy="370214"/>
          </a:xfrm>
        </p:grpSpPr>
        <p:sp>
          <p:nvSpPr>
            <p:cNvPr id="171" name="TextBox 170"/>
            <p:cNvSpPr txBox="1"/>
            <p:nvPr/>
          </p:nvSpPr>
          <p:spPr>
            <a:xfrm>
              <a:off x="690712" y="3312702"/>
              <a:ext cx="371741" cy="307777"/>
            </a:xfrm>
            <a:prstGeom prst="rect">
              <a:avLst/>
            </a:prstGeom>
            <a:noFill/>
          </p:spPr>
          <p:txBody>
            <a:bodyPr wrap="none" rtlCol="0">
              <a:spAutoFit/>
            </a:bodyPr>
            <a:lstStyle/>
            <a:p>
              <a:r>
                <a:rPr lang="en-US" sz="1400" dirty="0">
                  <a:solidFill>
                    <a:srgbClr val="008000"/>
                  </a:solidFill>
                </a:rPr>
                <a:t>ct’</a:t>
              </a:r>
            </a:p>
          </p:txBody>
        </p:sp>
        <p:sp>
          <p:nvSpPr>
            <p:cNvPr id="172" name="TextBox 171"/>
            <p:cNvSpPr txBox="1"/>
            <p:nvPr/>
          </p:nvSpPr>
          <p:spPr>
            <a:xfrm>
              <a:off x="838200" y="3429000"/>
              <a:ext cx="252913" cy="253916"/>
            </a:xfrm>
            <a:prstGeom prst="rect">
              <a:avLst/>
            </a:prstGeom>
            <a:noFill/>
          </p:spPr>
          <p:txBody>
            <a:bodyPr wrap="none" rtlCol="0">
              <a:spAutoFit/>
            </a:bodyPr>
            <a:lstStyle/>
            <a:p>
              <a:r>
                <a:rPr lang="en-US" sz="1050" dirty="0">
                  <a:solidFill>
                    <a:srgbClr val="008000"/>
                  </a:solidFill>
                </a:rPr>
                <a:t>1</a:t>
              </a:r>
              <a:endParaRPr lang="en-US" sz="1100" dirty="0">
                <a:solidFill>
                  <a:srgbClr val="008000"/>
                </a:solidFill>
              </a:endParaRPr>
            </a:p>
          </p:txBody>
        </p:sp>
      </p:grpSp>
      <p:grpSp>
        <p:nvGrpSpPr>
          <p:cNvPr id="176" name="Group 175"/>
          <p:cNvGrpSpPr/>
          <p:nvPr/>
        </p:nvGrpSpPr>
        <p:grpSpPr>
          <a:xfrm rot="19325358">
            <a:off x="1142997" y="5557759"/>
            <a:ext cx="403650" cy="377908"/>
            <a:chOff x="1499762" y="2908494"/>
            <a:chExt cx="403650" cy="377908"/>
          </a:xfrm>
        </p:grpSpPr>
        <p:sp>
          <p:nvSpPr>
            <p:cNvPr id="177" name="TextBox 176"/>
            <p:cNvSpPr txBox="1"/>
            <p:nvPr/>
          </p:nvSpPr>
          <p:spPr>
            <a:xfrm>
              <a:off x="1499762" y="2908494"/>
              <a:ext cx="371741" cy="307777"/>
            </a:xfrm>
            <a:prstGeom prst="rect">
              <a:avLst/>
            </a:prstGeom>
            <a:noFill/>
          </p:spPr>
          <p:txBody>
            <a:bodyPr wrap="none" rtlCol="0">
              <a:spAutoFit/>
            </a:bodyPr>
            <a:lstStyle/>
            <a:p>
              <a:r>
                <a:rPr lang="en-US" sz="1400" dirty="0">
                  <a:solidFill>
                    <a:srgbClr val="008000"/>
                  </a:solidFill>
                </a:rPr>
                <a:t>ct’</a:t>
              </a:r>
            </a:p>
          </p:txBody>
        </p:sp>
        <p:sp>
          <p:nvSpPr>
            <p:cNvPr id="178" name="TextBox 177"/>
            <p:cNvSpPr txBox="1"/>
            <p:nvPr/>
          </p:nvSpPr>
          <p:spPr>
            <a:xfrm>
              <a:off x="1647250" y="3024792"/>
              <a:ext cx="256162" cy="261610"/>
            </a:xfrm>
            <a:prstGeom prst="rect">
              <a:avLst/>
            </a:prstGeom>
            <a:noFill/>
          </p:spPr>
          <p:txBody>
            <a:bodyPr wrap="none" rtlCol="0">
              <a:spAutoFit/>
            </a:bodyPr>
            <a:lstStyle/>
            <a:p>
              <a:r>
                <a:rPr lang="en-US" sz="1050" dirty="0">
                  <a:solidFill>
                    <a:srgbClr val="008000"/>
                  </a:solidFill>
                </a:rPr>
                <a:t>2</a:t>
              </a:r>
              <a:endParaRPr lang="en-US" sz="1100" dirty="0">
                <a:solidFill>
                  <a:srgbClr val="008000"/>
                </a:solidFill>
              </a:endParaRPr>
            </a:p>
          </p:txBody>
        </p:sp>
      </p:grpSp>
      <p:sp>
        <p:nvSpPr>
          <p:cNvPr id="186" name="TextBox 185"/>
          <p:cNvSpPr txBox="1"/>
          <p:nvPr/>
        </p:nvSpPr>
        <p:spPr>
          <a:xfrm rot="19441358">
            <a:off x="6120452" y="3977696"/>
            <a:ext cx="556563" cy="307777"/>
          </a:xfrm>
          <a:prstGeom prst="rect">
            <a:avLst/>
          </a:prstGeom>
          <a:noFill/>
        </p:spPr>
        <p:txBody>
          <a:bodyPr wrap="none" rtlCol="0">
            <a:spAutoFit/>
          </a:bodyPr>
          <a:lstStyle/>
          <a:p>
            <a:r>
              <a:rPr lang="en-US" sz="1400" dirty="0">
                <a:solidFill>
                  <a:srgbClr val="008000"/>
                </a:solidFill>
              </a:rPr>
              <a:t>ct’=0</a:t>
            </a:r>
          </a:p>
        </p:txBody>
      </p:sp>
      <p:sp>
        <p:nvSpPr>
          <p:cNvPr id="188" name="TextBox 187"/>
          <p:cNvSpPr txBox="1"/>
          <p:nvPr/>
        </p:nvSpPr>
        <p:spPr>
          <a:xfrm rot="19441358">
            <a:off x="7428722" y="2987096"/>
            <a:ext cx="556563" cy="307777"/>
          </a:xfrm>
          <a:prstGeom prst="rect">
            <a:avLst/>
          </a:prstGeom>
          <a:noFill/>
        </p:spPr>
        <p:txBody>
          <a:bodyPr wrap="none" rtlCol="0">
            <a:spAutoFit/>
          </a:bodyPr>
          <a:lstStyle/>
          <a:p>
            <a:r>
              <a:rPr lang="en-US" sz="1400" dirty="0">
                <a:solidFill>
                  <a:srgbClr val="008000"/>
                </a:solidFill>
              </a:rPr>
              <a:t>ct’=0</a:t>
            </a:r>
          </a:p>
        </p:txBody>
      </p:sp>
      <p:sp>
        <p:nvSpPr>
          <p:cNvPr id="190" name="TextBox 189"/>
          <p:cNvSpPr txBox="1"/>
          <p:nvPr/>
        </p:nvSpPr>
        <p:spPr>
          <a:xfrm>
            <a:off x="3150144" y="3200400"/>
            <a:ext cx="659856" cy="276999"/>
          </a:xfrm>
          <a:prstGeom prst="rect">
            <a:avLst/>
          </a:prstGeom>
          <a:noFill/>
        </p:spPr>
        <p:txBody>
          <a:bodyPr wrap="none" rtlCol="0">
            <a:spAutoFit/>
          </a:bodyPr>
          <a:lstStyle/>
          <a:p>
            <a:r>
              <a:rPr lang="en-US" sz="1200" dirty="0">
                <a:solidFill>
                  <a:srgbClr val="FF0000"/>
                </a:solidFill>
              </a:rPr>
              <a:t>event A</a:t>
            </a:r>
          </a:p>
        </p:txBody>
      </p:sp>
      <p:sp>
        <p:nvSpPr>
          <p:cNvPr id="191" name="TextBox 190"/>
          <p:cNvSpPr txBox="1"/>
          <p:nvPr/>
        </p:nvSpPr>
        <p:spPr>
          <a:xfrm>
            <a:off x="5791200" y="3810000"/>
            <a:ext cx="654521" cy="276999"/>
          </a:xfrm>
          <a:prstGeom prst="rect">
            <a:avLst/>
          </a:prstGeom>
          <a:noFill/>
        </p:spPr>
        <p:txBody>
          <a:bodyPr wrap="none" rtlCol="0">
            <a:spAutoFit/>
          </a:bodyPr>
          <a:lstStyle/>
          <a:p>
            <a:r>
              <a:rPr lang="en-US" sz="1200" dirty="0">
                <a:solidFill>
                  <a:srgbClr val="FF0000"/>
                </a:solidFill>
              </a:rPr>
              <a:t>event B</a:t>
            </a:r>
          </a:p>
        </p:txBody>
      </p:sp>
      <p:sp>
        <p:nvSpPr>
          <p:cNvPr id="192" name="Freeform 191"/>
          <p:cNvSpPr/>
          <p:nvPr/>
        </p:nvSpPr>
        <p:spPr>
          <a:xfrm>
            <a:off x="3467100" y="3429000"/>
            <a:ext cx="292100" cy="203200"/>
          </a:xfrm>
          <a:custGeom>
            <a:avLst/>
            <a:gdLst>
              <a:gd name="connsiteX0" fmla="*/ 0 w 292100"/>
              <a:gd name="connsiteY0" fmla="*/ 0 h 203200"/>
              <a:gd name="connsiteX1" fmla="*/ 76200 w 292100"/>
              <a:gd name="connsiteY1" fmla="*/ 165100 h 203200"/>
              <a:gd name="connsiteX2" fmla="*/ 292100 w 292100"/>
              <a:gd name="connsiteY2" fmla="*/ 203200 h 203200"/>
            </a:gdLst>
            <a:ahLst/>
            <a:cxnLst>
              <a:cxn ang="0">
                <a:pos x="connsiteX0" y="connsiteY0"/>
              </a:cxn>
              <a:cxn ang="0">
                <a:pos x="connsiteX1" y="connsiteY1"/>
              </a:cxn>
              <a:cxn ang="0">
                <a:pos x="connsiteX2" y="connsiteY2"/>
              </a:cxn>
            </a:cxnLst>
            <a:rect l="l" t="t" r="r" b="b"/>
            <a:pathLst>
              <a:path w="292100" h="203200">
                <a:moveTo>
                  <a:pt x="0" y="0"/>
                </a:moveTo>
                <a:cubicBezTo>
                  <a:pt x="13758" y="65616"/>
                  <a:pt x="27517" y="131233"/>
                  <a:pt x="76200" y="165100"/>
                </a:cubicBezTo>
                <a:cubicBezTo>
                  <a:pt x="124883" y="198967"/>
                  <a:pt x="292100" y="203200"/>
                  <a:pt x="292100" y="2032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Freeform 192"/>
          <p:cNvSpPr/>
          <p:nvPr/>
        </p:nvSpPr>
        <p:spPr>
          <a:xfrm>
            <a:off x="5867400" y="3683000"/>
            <a:ext cx="226483" cy="190500"/>
          </a:xfrm>
          <a:custGeom>
            <a:avLst/>
            <a:gdLst>
              <a:gd name="connsiteX0" fmla="*/ 0 w 226483"/>
              <a:gd name="connsiteY0" fmla="*/ 0 h 190500"/>
              <a:gd name="connsiteX1" fmla="*/ 190500 w 226483"/>
              <a:gd name="connsiteY1" fmla="*/ 50800 h 190500"/>
              <a:gd name="connsiteX2" fmla="*/ 215900 w 226483"/>
              <a:gd name="connsiteY2" fmla="*/ 190500 h 190500"/>
            </a:gdLst>
            <a:ahLst/>
            <a:cxnLst>
              <a:cxn ang="0">
                <a:pos x="connsiteX0" y="connsiteY0"/>
              </a:cxn>
              <a:cxn ang="0">
                <a:pos x="connsiteX1" y="connsiteY1"/>
              </a:cxn>
              <a:cxn ang="0">
                <a:pos x="connsiteX2" y="connsiteY2"/>
              </a:cxn>
            </a:cxnLst>
            <a:rect l="l" t="t" r="r" b="b"/>
            <a:pathLst>
              <a:path w="226483" h="190500">
                <a:moveTo>
                  <a:pt x="0" y="0"/>
                </a:moveTo>
                <a:cubicBezTo>
                  <a:pt x="77258" y="9525"/>
                  <a:pt x="154517" y="19050"/>
                  <a:pt x="190500" y="50800"/>
                </a:cubicBezTo>
                <a:cubicBezTo>
                  <a:pt x="226483" y="82550"/>
                  <a:pt x="215900" y="190500"/>
                  <a:pt x="215900" y="1905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TextBox 199"/>
          <p:cNvSpPr txBox="1"/>
          <p:nvPr/>
        </p:nvSpPr>
        <p:spPr>
          <a:xfrm rot="19325358">
            <a:off x="914373" y="4508162"/>
            <a:ext cx="371741" cy="307777"/>
          </a:xfrm>
          <a:prstGeom prst="rect">
            <a:avLst/>
          </a:prstGeom>
          <a:noFill/>
        </p:spPr>
        <p:txBody>
          <a:bodyPr wrap="none" rtlCol="0">
            <a:spAutoFit/>
          </a:bodyPr>
          <a:lstStyle/>
          <a:p>
            <a:r>
              <a:rPr lang="en-US" sz="1400" dirty="0">
                <a:solidFill>
                  <a:srgbClr val="008000"/>
                </a:solidFill>
              </a:rPr>
              <a:t>ct’</a:t>
            </a:r>
          </a:p>
        </p:txBody>
      </p:sp>
      <p:sp>
        <p:nvSpPr>
          <p:cNvPr id="201" name="TextBox 200"/>
          <p:cNvSpPr txBox="1"/>
          <p:nvPr/>
        </p:nvSpPr>
        <p:spPr>
          <a:xfrm rot="19325358">
            <a:off x="1101830" y="4553522"/>
            <a:ext cx="252913" cy="253916"/>
          </a:xfrm>
          <a:prstGeom prst="rect">
            <a:avLst/>
          </a:prstGeom>
          <a:noFill/>
        </p:spPr>
        <p:txBody>
          <a:bodyPr wrap="none" rtlCol="0">
            <a:spAutoFit/>
          </a:bodyPr>
          <a:lstStyle/>
          <a:p>
            <a:r>
              <a:rPr lang="en-US" sz="1050" dirty="0">
                <a:solidFill>
                  <a:srgbClr val="008000"/>
                </a:solidFill>
              </a:rPr>
              <a:t>3</a:t>
            </a:r>
            <a:endParaRPr lang="en-US" sz="1100" dirty="0">
              <a:solidFill>
                <a:srgbClr val="008000"/>
              </a:solidFill>
            </a:endParaRPr>
          </a:p>
        </p:txBody>
      </p:sp>
      <p:sp>
        <p:nvSpPr>
          <p:cNvPr id="202" name="TextBox 201"/>
          <p:cNvSpPr txBox="1"/>
          <p:nvPr/>
        </p:nvSpPr>
        <p:spPr>
          <a:xfrm>
            <a:off x="1047759" y="1490990"/>
            <a:ext cx="419099" cy="261610"/>
          </a:xfrm>
          <a:prstGeom prst="rect">
            <a:avLst/>
          </a:prstGeom>
          <a:noFill/>
        </p:spPr>
        <p:txBody>
          <a:bodyPr wrap="square" rtlCol="0">
            <a:spAutoFit/>
          </a:bodyPr>
          <a:lstStyle/>
          <a:p>
            <a:r>
              <a:rPr lang="en-US" sz="1100" dirty="0">
                <a:solidFill>
                  <a:srgbClr val="008000"/>
                </a:solidFill>
              </a:rPr>
              <a:t>2</a:t>
            </a:r>
          </a:p>
        </p:txBody>
      </p:sp>
      <p:sp>
        <p:nvSpPr>
          <p:cNvPr id="205" name="TextBox 204"/>
          <p:cNvSpPr txBox="1"/>
          <p:nvPr/>
        </p:nvSpPr>
        <p:spPr>
          <a:xfrm>
            <a:off x="571501" y="1719590"/>
            <a:ext cx="419099" cy="261610"/>
          </a:xfrm>
          <a:prstGeom prst="rect">
            <a:avLst/>
          </a:prstGeom>
          <a:noFill/>
        </p:spPr>
        <p:txBody>
          <a:bodyPr wrap="square" rtlCol="0">
            <a:spAutoFit/>
          </a:bodyPr>
          <a:lstStyle/>
          <a:p>
            <a:r>
              <a:rPr lang="en-US" sz="1100" dirty="0">
                <a:solidFill>
                  <a:srgbClr val="008000"/>
                </a:solidFill>
              </a:rPr>
              <a:t>1</a:t>
            </a:r>
          </a:p>
        </p:txBody>
      </p:sp>
      <p:sp>
        <p:nvSpPr>
          <p:cNvPr id="206" name="TextBox 205"/>
          <p:cNvSpPr txBox="1"/>
          <p:nvPr/>
        </p:nvSpPr>
        <p:spPr>
          <a:xfrm>
            <a:off x="1600200" y="1490990"/>
            <a:ext cx="419099" cy="261610"/>
          </a:xfrm>
          <a:prstGeom prst="rect">
            <a:avLst/>
          </a:prstGeom>
          <a:noFill/>
        </p:spPr>
        <p:txBody>
          <a:bodyPr wrap="square" rtlCol="0">
            <a:spAutoFit/>
          </a:bodyPr>
          <a:lstStyle/>
          <a:p>
            <a:r>
              <a:rPr lang="en-US" sz="1100" dirty="0">
                <a:solidFill>
                  <a:srgbClr val="008000"/>
                </a:solidFill>
              </a:rPr>
              <a:t>3</a:t>
            </a:r>
          </a:p>
        </p:txBody>
      </p:sp>
      <p:grpSp>
        <p:nvGrpSpPr>
          <p:cNvPr id="135" name="Group 134"/>
          <p:cNvGrpSpPr/>
          <p:nvPr/>
        </p:nvGrpSpPr>
        <p:grpSpPr>
          <a:xfrm>
            <a:off x="2531430" y="3273623"/>
            <a:ext cx="440370" cy="307777"/>
            <a:chOff x="2200686" y="3493386"/>
            <a:chExt cx="440370" cy="307777"/>
          </a:xfrm>
        </p:grpSpPr>
        <p:sp>
          <p:nvSpPr>
            <p:cNvPr id="64" name="TextBox 63"/>
            <p:cNvSpPr txBox="1"/>
            <p:nvPr/>
          </p:nvSpPr>
          <p:spPr>
            <a:xfrm rot="19325358">
              <a:off x="2200686" y="3493386"/>
              <a:ext cx="371741" cy="307777"/>
            </a:xfrm>
            <a:prstGeom prst="rect">
              <a:avLst/>
            </a:prstGeom>
            <a:noFill/>
          </p:spPr>
          <p:txBody>
            <a:bodyPr wrap="none" rtlCol="0">
              <a:spAutoFit/>
            </a:bodyPr>
            <a:lstStyle/>
            <a:p>
              <a:r>
                <a:rPr lang="en-US" sz="1400" dirty="0">
                  <a:solidFill>
                    <a:srgbClr val="008000"/>
                  </a:solidFill>
                </a:rPr>
                <a:t>ct’</a:t>
              </a:r>
            </a:p>
          </p:txBody>
        </p:sp>
        <p:sp>
          <p:nvSpPr>
            <p:cNvPr id="65" name="TextBox 64"/>
            <p:cNvSpPr txBox="1"/>
            <p:nvPr/>
          </p:nvSpPr>
          <p:spPr>
            <a:xfrm rot="19325358">
              <a:off x="2388143" y="3538746"/>
              <a:ext cx="252913" cy="253916"/>
            </a:xfrm>
            <a:prstGeom prst="rect">
              <a:avLst/>
            </a:prstGeom>
            <a:noFill/>
          </p:spPr>
          <p:txBody>
            <a:bodyPr wrap="none" rtlCol="0">
              <a:spAutoFit/>
            </a:bodyPr>
            <a:lstStyle/>
            <a:p>
              <a:r>
                <a:rPr lang="en-US" sz="1050" dirty="0">
                  <a:solidFill>
                    <a:srgbClr val="008000"/>
                  </a:solidFill>
                </a:rPr>
                <a:t>3</a:t>
              </a:r>
              <a:endParaRPr lang="en-US" sz="1100" dirty="0">
                <a:solidFill>
                  <a:srgbClr val="008000"/>
                </a:solidFill>
              </a:endParaRPr>
            </a:p>
          </p:txBody>
        </p:sp>
      </p:grpSp>
      <p:grpSp>
        <p:nvGrpSpPr>
          <p:cNvPr id="66" name="Group 65"/>
          <p:cNvGrpSpPr/>
          <p:nvPr/>
        </p:nvGrpSpPr>
        <p:grpSpPr>
          <a:xfrm rot="19325358">
            <a:off x="2418441" y="4586748"/>
            <a:ext cx="403650" cy="377908"/>
            <a:chOff x="1499762" y="2908494"/>
            <a:chExt cx="403650" cy="377908"/>
          </a:xfrm>
        </p:grpSpPr>
        <p:sp>
          <p:nvSpPr>
            <p:cNvPr id="67" name="TextBox 66"/>
            <p:cNvSpPr txBox="1"/>
            <p:nvPr/>
          </p:nvSpPr>
          <p:spPr>
            <a:xfrm>
              <a:off x="1499762" y="2908494"/>
              <a:ext cx="371741" cy="307777"/>
            </a:xfrm>
            <a:prstGeom prst="rect">
              <a:avLst/>
            </a:prstGeom>
            <a:noFill/>
          </p:spPr>
          <p:txBody>
            <a:bodyPr wrap="none" rtlCol="0">
              <a:spAutoFit/>
            </a:bodyPr>
            <a:lstStyle/>
            <a:p>
              <a:r>
                <a:rPr lang="en-US" sz="1400" dirty="0">
                  <a:solidFill>
                    <a:srgbClr val="008000"/>
                  </a:solidFill>
                </a:rPr>
                <a:t>ct’</a:t>
              </a:r>
            </a:p>
          </p:txBody>
        </p:sp>
        <p:sp>
          <p:nvSpPr>
            <p:cNvPr id="70" name="TextBox 69"/>
            <p:cNvSpPr txBox="1"/>
            <p:nvPr/>
          </p:nvSpPr>
          <p:spPr>
            <a:xfrm>
              <a:off x="1647250" y="3024792"/>
              <a:ext cx="256162" cy="261610"/>
            </a:xfrm>
            <a:prstGeom prst="rect">
              <a:avLst/>
            </a:prstGeom>
            <a:noFill/>
          </p:spPr>
          <p:txBody>
            <a:bodyPr wrap="none" rtlCol="0">
              <a:spAutoFit/>
            </a:bodyPr>
            <a:lstStyle/>
            <a:p>
              <a:r>
                <a:rPr lang="en-US" sz="1050" dirty="0">
                  <a:solidFill>
                    <a:srgbClr val="008000"/>
                  </a:solidFill>
                </a:rPr>
                <a:t>2</a:t>
              </a:r>
              <a:endParaRPr lang="en-US" sz="1100" dirty="0">
                <a:solidFill>
                  <a:srgbClr val="008000"/>
                </a:solidFill>
              </a:endParaRPr>
            </a:p>
          </p:txBody>
        </p:sp>
      </p:grpSp>
      <p:grpSp>
        <p:nvGrpSpPr>
          <p:cNvPr id="71" name="Group 70"/>
          <p:cNvGrpSpPr/>
          <p:nvPr/>
        </p:nvGrpSpPr>
        <p:grpSpPr>
          <a:xfrm rot="19325358">
            <a:off x="5999841" y="1836733"/>
            <a:ext cx="403650" cy="377908"/>
            <a:chOff x="1499762" y="2908494"/>
            <a:chExt cx="403650" cy="377908"/>
          </a:xfrm>
        </p:grpSpPr>
        <p:sp>
          <p:nvSpPr>
            <p:cNvPr id="72" name="TextBox 71"/>
            <p:cNvSpPr txBox="1"/>
            <p:nvPr/>
          </p:nvSpPr>
          <p:spPr>
            <a:xfrm>
              <a:off x="1499762" y="2908494"/>
              <a:ext cx="371741" cy="307777"/>
            </a:xfrm>
            <a:prstGeom prst="rect">
              <a:avLst/>
            </a:prstGeom>
            <a:noFill/>
          </p:spPr>
          <p:txBody>
            <a:bodyPr wrap="none" rtlCol="0">
              <a:spAutoFit/>
            </a:bodyPr>
            <a:lstStyle/>
            <a:p>
              <a:r>
                <a:rPr lang="en-US" sz="1400" dirty="0">
                  <a:solidFill>
                    <a:srgbClr val="008000"/>
                  </a:solidFill>
                </a:rPr>
                <a:t>ct’</a:t>
              </a:r>
            </a:p>
          </p:txBody>
        </p:sp>
        <p:sp>
          <p:nvSpPr>
            <p:cNvPr id="73" name="TextBox 72"/>
            <p:cNvSpPr txBox="1"/>
            <p:nvPr/>
          </p:nvSpPr>
          <p:spPr>
            <a:xfrm>
              <a:off x="1647250" y="3024792"/>
              <a:ext cx="256162" cy="261610"/>
            </a:xfrm>
            <a:prstGeom prst="rect">
              <a:avLst/>
            </a:prstGeom>
            <a:noFill/>
          </p:spPr>
          <p:txBody>
            <a:bodyPr wrap="none" rtlCol="0">
              <a:spAutoFit/>
            </a:bodyPr>
            <a:lstStyle/>
            <a:p>
              <a:r>
                <a:rPr lang="en-US" sz="1050" dirty="0">
                  <a:solidFill>
                    <a:srgbClr val="008000"/>
                  </a:solidFill>
                </a:rPr>
                <a:t>2</a:t>
              </a:r>
              <a:endParaRPr lang="en-US" sz="1100" dirty="0">
                <a:solidFill>
                  <a:srgbClr val="008000"/>
                </a:solidFill>
              </a:endParaRPr>
            </a:p>
          </p:txBody>
        </p:sp>
      </p:grpSp>
      <p:grpSp>
        <p:nvGrpSpPr>
          <p:cNvPr id="74" name="Group 73"/>
          <p:cNvGrpSpPr/>
          <p:nvPr/>
        </p:nvGrpSpPr>
        <p:grpSpPr>
          <a:xfrm rot="19441358">
            <a:off x="4482043" y="4120902"/>
            <a:ext cx="400401" cy="370214"/>
            <a:chOff x="690712" y="3312702"/>
            <a:chExt cx="400401" cy="370214"/>
          </a:xfrm>
        </p:grpSpPr>
        <p:sp>
          <p:nvSpPr>
            <p:cNvPr id="75" name="TextBox 74"/>
            <p:cNvSpPr txBox="1"/>
            <p:nvPr/>
          </p:nvSpPr>
          <p:spPr>
            <a:xfrm>
              <a:off x="690712" y="3312702"/>
              <a:ext cx="371741" cy="307777"/>
            </a:xfrm>
            <a:prstGeom prst="rect">
              <a:avLst/>
            </a:prstGeom>
            <a:noFill/>
          </p:spPr>
          <p:txBody>
            <a:bodyPr wrap="none" rtlCol="0">
              <a:spAutoFit/>
            </a:bodyPr>
            <a:lstStyle/>
            <a:p>
              <a:r>
                <a:rPr lang="en-US" sz="1400" dirty="0">
                  <a:solidFill>
                    <a:srgbClr val="008000"/>
                  </a:solidFill>
                </a:rPr>
                <a:t>ct’</a:t>
              </a:r>
            </a:p>
          </p:txBody>
        </p:sp>
        <p:sp>
          <p:nvSpPr>
            <p:cNvPr id="77" name="TextBox 76"/>
            <p:cNvSpPr txBox="1"/>
            <p:nvPr/>
          </p:nvSpPr>
          <p:spPr>
            <a:xfrm>
              <a:off x="838200" y="3429000"/>
              <a:ext cx="252913" cy="253916"/>
            </a:xfrm>
            <a:prstGeom prst="rect">
              <a:avLst/>
            </a:prstGeom>
            <a:noFill/>
          </p:spPr>
          <p:txBody>
            <a:bodyPr wrap="none" rtlCol="0">
              <a:spAutoFit/>
            </a:bodyPr>
            <a:lstStyle/>
            <a:p>
              <a:r>
                <a:rPr lang="en-US" sz="1050" dirty="0">
                  <a:solidFill>
                    <a:srgbClr val="008000"/>
                  </a:solidFill>
                </a:rPr>
                <a:t>1</a:t>
              </a:r>
              <a:endParaRPr lang="en-US" sz="1100" dirty="0">
                <a:solidFill>
                  <a:srgbClr val="008000"/>
                </a:solidFill>
              </a:endParaRPr>
            </a:p>
          </p:txBody>
        </p:sp>
      </p:grpSp>
      <p:grpSp>
        <p:nvGrpSpPr>
          <p:cNvPr id="78" name="Group 77"/>
          <p:cNvGrpSpPr/>
          <p:nvPr/>
        </p:nvGrpSpPr>
        <p:grpSpPr>
          <a:xfrm rot="19441358">
            <a:off x="7530043" y="1758702"/>
            <a:ext cx="400401" cy="370214"/>
            <a:chOff x="690712" y="3312702"/>
            <a:chExt cx="400401" cy="370214"/>
          </a:xfrm>
        </p:grpSpPr>
        <p:sp>
          <p:nvSpPr>
            <p:cNvPr id="79" name="TextBox 78"/>
            <p:cNvSpPr txBox="1"/>
            <p:nvPr/>
          </p:nvSpPr>
          <p:spPr>
            <a:xfrm>
              <a:off x="690712" y="3312702"/>
              <a:ext cx="371741" cy="307777"/>
            </a:xfrm>
            <a:prstGeom prst="rect">
              <a:avLst/>
            </a:prstGeom>
            <a:noFill/>
          </p:spPr>
          <p:txBody>
            <a:bodyPr wrap="none" rtlCol="0">
              <a:spAutoFit/>
            </a:bodyPr>
            <a:lstStyle/>
            <a:p>
              <a:r>
                <a:rPr lang="en-US" sz="1400" dirty="0">
                  <a:solidFill>
                    <a:srgbClr val="008000"/>
                  </a:solidFill>
                </a:rPr>
                <a:t>ct’</a:t>
              </a:r>
            </a:p>
          </p:txBody>
        </p:sp>
        <p:sp>
          <p:nvSpPr>
            <p:cNvPr id="82" name="TextBox 81"/>
            <p:cNvSpPr txBox="1"/>
            <p:nvPr/>
          </p:nvSpPr>
          <p:spPr>
            <a:xfrm>
              <a:off x="838200" y="3429000"/>
              <a:ext cx="252913" cy="253916"/>
            </a:xfrm>
            <a:prstGeom prst="rect">
              <a:avLst/>
            </a:prstGeom>
            <a:noFill/>
          </p:spPr>
          <p:txBody>
            <a:bodyPr wrap="none" rtlCol="0">
              <a:spAutoFit/>
            </a:bodyPr>
            <a:lstStyle/>
            <a:p>
              <a:r>
                <a:rPr lang="en-US" sz="1050" dirty="0">
                  <a:solidFill>
                    <a:srgbClr val="008000"/>
                  </a:solidFill>
                </a:rPr>
                <a:t>1</a:t>
              </a:r>
              <a:endParaRPr lang="en-US" sz="1100" dirty="0">
                <a:solidFill>
                  <a:srgbClr val="008000"/>
                </a:solidFill>
              </a:endParaRPr>
            </a:p>
          </p:txBody>
        </p:sp>
      </p:grpSp>
      <p:cxnSp>
        <p:nvCxnSpPr>
          <p:cNvPr id="63" name="Straight Connector 62"/>
          <p:cNvCxnSpPr/>
          <p:nvPr/>
        </p:nvCxnSpPr>
        <p:spPr>
          <a:xfrm rot="5400000">
            <a:off x="1776806" y="6243244"/>
            <a:ext cx="123034" cy="1589"/>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flipH="1">
            <a:off x="3894313" y="1729873"/>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TextBox 91"/>
          <p:cNvSpPr txBox="1"/>
          <p:nvPr/>
        </p:nvSpPr>
        <p:spPr>
          <a:xfrm>
            <a:off x="7772400" y="424190"/>
            <a:ext cx="419099" cy="261610"/>
          </a:xfrm>
          <a:prstGeom prst="rect">
            <a:avLst/>
          </a:prstGeom>
          <a:noFill/>
        </p:spPr>
        <p:txBody>
          <a:bodyPr wrap="square" rtlCol="0">
            <a:spAutoFit/>
          </a:bodyPr>
          <a:lstStyle/>
          <a:p>
            <a:r>
              <a:rPr lang="en-US" sz="1100" dirty="0">
                <a:solidFill>
                  <a:srgbClr val="FF6600"/>
                </a:solidFill>
              </a:rPr>
              <a:t>B</a:t>
            </a:r>
          </a:p>
        </p:txBody>
      </p:sp>
      <p:cxnSp>
        <p:nvCxnSpPr>
          <p:cNvPr id="94" name="Straight Connector 93"/>
          <p:cNvCxnSpPr/>
          <p:nvPr/>
        </p:nvCxnSpPr>
        <p:spPr>
          <a:xfrm>
            <a:off x="914400" y="4897669"/>
            <a:ext cx="7785100" cy="1588"/>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914400" y="3657600"/>
            <a:ext cx="7785100" cy="1588"/>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2667566" y="2419119"/>
            <a:ext cx="6031934" cy="1588"/>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09" name="Group 108"/>
          <p:cNvGrpSpPr/>
          <p:nvPr/>
        </p:nvGrpSpPr>
        <p:grpSpPr>
          <a:xfrm>
            <a:off x="8022607" y="3352800"/>
            <a:ext cx="414010" cy="381000"/>
            <a:chOff x="859043" y="3048000"/>
            <a:chExt cx="414010" cy="381000"/>
          </a:xfrm>
        </p:grpSpPr>
        <p:sp>
          <p:nvSpPr>
            <p:cNvPr id="103" name="TextBox 102"/>
            <p:cNvSpPr txBox="1"/>
            <p:nvPr/>
          </p:nvSpPr>
          <p:spPr>
            <a:xfrm>
              <a:off x="859043" y="3048000"/>
              <a:ext cx="320721" cy="307777"/>
            </a:xfrm>
            <a:prstGeom prst="rect">
              <a:avLst/>
            </a:prstGeom>
            <a:noFill/>
          </p:spPr>
          <p:txBody>
            <a:bodyPr wrap="none" rtlCol="0">
              <a:spAutoFit/>
            </a:bodyPr>
            <a:lstStyle/>
            <a:p>
              <a:r>
                <a:rPr lang="en-US" sz="1400" dirty="0">
                  <a:solidFill>
                    <a:srgbClr val="FF6600"/>
                  </a:solidFill>
                </a:rPr>
                <a:t>ct</a:t>
              </a:r>
            </a:p>
          </p:txBody>
        </p:sp>
        <p:sp>
          <p:nvSpPr>
            <p:cNvPr id="104" name="TextBox 103"/>
            <p:cNvSpPr txBox="1"/>
            <p:nvPr/>
          </p:nvSpPr>
          <p:spPr>
            <a:xfrm>
              <a:off x="1011443" y="3175084"/>
              <a:ext cx="261610" cy="253916"/>
            </a:xfrm>
            <a:prstGeom prst="rect">
              <a:avLst/>
            </a:prstGeom>
            <a:noFill/>
          </p:spPr>
          <p:txBody>
            <a:bodyPr wrap="none" rtlCol="0">
              <a:spAutoFit/>
            </a:bodyPr>
            <a:lstStyle/>
            <a:p>
              <a:r>
                <a:rPr lang="en-US" sz="1050" dirty="0">
                  <a:solidFill>
                    <a:srgbClr val="FF6600"/>
                  </a:solidFill>
                </a:rPr>
                <a:t>B</a:t>
              </a:r>
            </a:p>
          </p:txBody>
        </p:sp>
      </p:grpSp>
      <p:grpSp>
        <p:nvGrpSpPr>
          <p:cNvPr id="118" name="Group 117"/>
          <p:cNvGrpSpPr/>
          <p:nvPr/>
        </p:nvGrpSpPr>
        <p:grpSpPr>
          <a:xfrm>
            <a:off x="7190688" y="4572000"/>
            <a:ext cx="426834" cy="381000"/>
            <a:chOff x="1643390" y="2974777"/>
            <a:chExt cx="426834" cy="381000"/>
          </a:xfrm>
        </p:grpSpPr>
        <p:sp>
          <p:nvSpPr>
            <p:cNvPr id="105" name="TextBox 104"/>
            <p:cNvSpPr txBox="1"/>
            <p:nvPr/>
          </p:nvSpPr>
          <p:spPr>
            <a:xfrm>
              <a:off x="1643390" y="2974777"/>
              <a:ext cx="320721" cy="307777"/>
            </a:xfrm>
            <a:prstGeom prst="rect">
              <a:avLst/>
            </a:prstGeom>
            <a:noFill/>
          </p:spPr>
          <p:txBody>
            <a:bodyPr wrap="none" rtlCol="0">
              <a:spAutoFit/>
            </a:bodyPr>
            <a:lstStyle/>
            <a:p>
              <a:r>
                <a:rPr lang="en-US" sz="1400" dirty="0">
                  <a:solidFill>
                    <a:srgbClr val="FF6600"/>
                  </a:solidFill>
                </a:rPr>
                <a:t>ct</a:t>
              </a:r>
            </a:p>
          </p:txBody>
        </p:sp>
        <p:sp>
          <p:nvSpPr>
            <p:cNvPr id="106" name="TextBox 105"/>
            <p:cNvSpPr txBox="1"/>
            <p:nvPr/>
          </p:nvSpPr>
          <p:spPr>
            <a:xfrm>
              <a:off x="1795790" y="3101861"/>
              <a:ext cx="274434" cy="253916"/>
            </a:xfrm>
            <a:prstGeom prst="rect">
              <a:avLst/>
            </a:prstGeom>
            <a:noFill/>
          </p:spPr>
          <p:txBody>
            <a:bodyPr wrap="none" rtlCol="0">
              <a:spAutoFit/>
            </a:bodyPr>
            <a:lstStyle/>
            <a:p>
              <a:r>
                <a:rPr lang="en-US" sz="1050" dirty="0">
                  <a:solidFill>
                    <a:srgbClr val="FF6600"/>
                  </a:solidFill>
                </a:rPr>
                <a:t>A</a:t>
              </a:r>
            </a:p>
          </p:txBody>
        </p:sp>
      </p:grpSp>
      <p:grpSp>
        <p:nvGrpSpPr>
          <p:cNvPr id="110" name="Group 109"/>
          <p:cNvGrpSpPr/>
          <p:nvPr/>
        </p:nvGrpSpPr>
        <p:grpSpPr>
          <a:xfrm>
            <a:off x="4919990" y="3276600"/>
            <a:ext cx="414010" cy="381000"/>
            <a:chOff x="859043" y="3048000"/>
            <a:chExt cx="414010" cy="381000"/>
          </a:xfrm>
        </p:grpSpPr>
        <p:sp>
          <p:nvSpPr>
            <p:cNvPr id="111" name="TextBox 110"/>
            <p:cNvSpPr txBox="1"/>
            <p:nvPr/>
          </p:nvSpPr>
          <p:spPr>
            <a:xfrm>
              <a:off x="859043" y="3048000"/>
              <a:ext cx="320721" cy="307777"/>
            </a:xfrm>
            <a:prstGeom prst="rect">
              <a:avLst/>
            </a:prstGeom>
            <a:noFill/>
          </p:spPr>
          <p:txBody>
            <a:bodyPr wrap="none" rtlCol="0">
              <a:spAutoFit/>
            </a:bodyPr>
            <a:lstStyle/>
            <a:p>
              <a:r>
                <a:rPr lang="en-US" sz="1400" dirty="0">
                  <a:solidFill>
                    <a:srgbClr val="FF6600"/>
                  </a:solidFill>
                </a:rPr>
                <a:t>ct</a:t>
              </a:r>
            </a:p>
          </p:txBody>
        </p:sp>
        <p:sp>
          <p:nvSpPr>
            <p:cNvPr id="112" name="TextBox 111"/>
            <p:cNvSpPr txBox="1"/>
            <p:nvPr/>
          </p:nvSpPr>
          <p:spPr>
            <a:xfrm>
              <a:off x="1011443" y="3175084"/>
              <a:ext cx="261610" cy="253916"/>
            </a:xfrm>
            <a:prstGeom prst="rect">
              <a:avLst/>
            </a:prstGeom>
            <a:noFill/>
          </p:spPr>
          <p:txBody>
            <a:bodyPr wrap="none" rtlCol="0">
              <a:spAutoFit/>
            </a:bodyPr>
            <a:lstStyle/>
            <a:p>
              <a:r>
                <a:rPr lang="en-US" sz="1050" dirty="0">
                  <a:solidFill>
                    <a:srgbClr val="FF6600"/>
                  </a:solidFill>
                </a:rPr>
                <a:t>B</a:t>
              </a:r>
            </a:p>
          </p:txBody>
        </p:sp>
      </p:grpSp>
      <p:grpSp>
        <p:nvGrpSpPr>
          <p:cNvPr id="113" name="Group 112"/>
          <p:cNvGrpSpPr/>
          <p:nvPr/>
        </p:nvGrpSpPr>
        <p:grpSpPr>
          <a:xfrm>
            <a:off x="1295400" y="3352800"/>
            <a:ext cx="414010" cy="381000"/>
            <a:chOff x="859043" y="3048000"/>
            <a:chExt cx="414010" cy="381000"/>
          </a:xfrm>
        </p:grpSpPr>
        <p:sp>
          <p:nvSpPr>
            <p:cNvPr id="114" name="TextBox 113"/>
            <p:cNvSpPr txBox="1"/>
            <p:nvPr/>
          </p:nvSpPr>
          <p:spPr>
            <a:xfrm>
              <a:off x="859043" y="3048000"/>
              <a:ext cx="320721" cy="307777"/>
            </a:xfrm>
            <a:prstGeom prst="rect">
              <a:avLst/>
            </a:prstGeom>
            <a:noFill/>
          </p:spPr>
          <p:txBody>
            <a:bodyPr wrap="none" rtlCol="0">
              <a:spAutoFit/>
            </a:bodyPr>
            <a:lstStyle/>
            <a:p>
              <a:r>
                <a:rPr lang="en-US" sz="1400" dirty="0">
                  <a:solidFill>
                    <a:srgbClr val="FF6600"/>
                  </a:solidFill>
                </a:rPr>
                <a:t>ct</a:t>
              </a:r>
            </a:p>
          </p:txBody>
        </p:sp>
        <p:sp>
          <p:nvSpPr>
            <p:cNvPr id="116" name="TextBox 115"/>
            <p:cNvSpPr txBox="1"/>
            <p:nvPr/>
          </p:nvSpPr>
          <p:spPr>
            <a:xfrm>
              <a:off x="1011443" y="3175084"/>
              <a:ext cx="261610" cy="253916"/>
            </a:xfrm>
            <a:prstGeom prst="rect">
              <a:avLst/>
            </a:prstGeom>
            <a:noFill/>
          </p:spPr>
          <p:txBody>
            <a:bodyPr wrap="none" rtlCol="0">
              <a:spAutoFit/>
            </a:bodyPr>
            <a:lstStyle/>
            <a:p>
              <a:r>
                <a:rPr lang="en-US" sz="1050" dirty="0">
                  <a:solidFill>
                    <a:srgbClr val="FF6600"/>
                  </a:solidFill>
                </a:rPr>
                <a:t>B</a:t>
              </a:r>
            </a:p>
          </p:txBody>
        </p:sp>
      </p:grpSp>
      <p:grpSp>
        <p:nvGrpSpPr>
          <p:cNvPr id="119" name="Group 118"/>
          <p:cNvGrpSpPr/>
          <p:nvPr/>
        </p:nvGrpSpPr>
        <p:grpSpPr>
          <a:xfrm>
            <a:off x="4411487" y="4572000"/>
            <a:ext cx="426834" cy="381000"/>
            <a:chOff x="1643390" y="2974777"/>
            <a:chExt cx="426834" cy="381000"/>
          </a:xfrm>
        </p:grpSpPr>
        <p:sp>
          <p:nvSpPr>
            <p:cNvPr id="120" name="TextBox 119"/>
            <p:cNvSpPr txBox="1"/>
            <p:nvPr/>
          </p:nvSpPr>
          <p:spPr>
            <a:xfrm>
              <a:off x="1643390" y="2974777"/>
              <a:ext cx="320721" cy="307777"/>
            </a:xfrm>
            <a:prstGeom prst="rect">
              <a:avLst/>
            </a:prstGeom>
            <a:noFill/>
          </p:spPr>
          <p:txBody>
            <a:bodyPr wrap="none" rtlCol="0">
              <a:spAutoFit/>
            </a:bodyPr>
            <a:lstStyle/>
            <a:p>
              <a:r>
                <a:rPr lang="en-US" sz="1400" dirty="0">
                  <a:solidFill>
                    <a:srgbClr val="FF6600"/>
                  </a:solidFill>
                </a:rPr>
                <a:t>ct</a:t>
              </a:r>
            </a:p>
          </p:txBody>
        </p:sp>
        <p:sp>
          <p:nvSpPr>
            <p:cNvPr id="121" name="TextBox 120"/>
            <p:cNvSpPr txBox="1"/>
            <p:nvPr/>
          </p:nvSpPr>
          <p:spPr>
            <a:xfrm>
              <a:off x="1795790" y="3101861"/>
              <a:ext cx="274434" cy="253916"/>
            </a:xfrm>
            <a:prstGeom prst="rect">
              <a:avLst/>
            </a:prstGeom>
            <a:noFill/>
          </p:spPr>
          <p:txBody>
            <a:bodyPr wrap="none" rtlCol="0">
              <a:spAutoFit/>
            </a:bodyPr>
            <a:lstStyle/>
            <a:p>
              <a:r>
                <a:rPr lang="en-US" sz="1050" dirty="0">
                  <a:solidFill>
                    <a:srgbClr val="FF6600"/>
                  </a:solidFill>
                </a:rPr>
                <a:t>A</a:t>
              </a:r>
            </a:p>
          </p:txBody>
        </p:sp>
      </p:grpSp>
      <p:grpSp>
        <p:nvGrpSpPr>
          <p:cNvPr id="122" name="Group 121"/>
          <p:cNvGrpSpPr/>
          <p:nvPr/>
        </p:nvGrpSpPr>
        <p:grpSpPr>
          <a:xfrm>
            <a:off x="1795790" y="4577168"/>
            <a:ext cx="426834" cy="381000"/>
            <a:chOff x="1643390" y="2974777"/>
            <a:chExt cx="426834" cy="381000"/>
          </a:xfrm>
        </p:grpSpPr>
        <p:sp>
          <p:nvSpPr>
            <p:cNvPr id="123" name="TextBox 122"/>
            <p:cNvSpPr txBox="1"/>
            <p:nvPr/>
          </p:nvSpPr>
          <p:spPr>
            <a:xfrm>
              <a:off x="1643390" y="2974777"/>
              <a:ext cx="320721" cy="307777"/>
            </a:xfrm>
            <a:prstGeom prst="rect">
              <a:avLst/>
            </a:prstGeom>
            <a:noFill/>
          </p:spPr>
          <p:txBody>
            <a:bodyPr wrap="none" rtlCol="0">
              <a:spAutoFit/>
            </a:bodyPr>
            <a:lstStyle/>
            <a:p>
              <a:r>
                <a:rPr lang="en-US" sz="1400" dirty="0">
                  <a:solidFill>
                    <a:srgbClr val="FF6600"/>
                  </a:solidFill>
                </a:rPr>
                <a:t>ct</a:t>
              </a:r>
            </a:p>
          </p:txBody>
        </p:sp>
        <p:sp>
          <p:nvSpPr>
            <p:cNvPr id="124" name="TextBox 123"/>
            <p:cNvSpPr txBox="1"/>
            <p:nvPr/>
          </p:nvSpPr>
          <p:spPr>
            <a:xfrm>
              <a:off x="1795790" y="3101861"/>
              <a:ext cx="274434" cy="253916"/>
            </a:xfrm>
            <a:prstGeom prst="rect">
              <a:avLst/>
            </a:prstGeom>
            <a:noFill/>
          </p:spPr>
          <p:txBody>
            <a:bodyPr wrap="none" rtlCol="0">
              <a:spAutoFit/>
            </a:bodyPr>
            <a:lstStyle/>
            <a:p>
              <a:r>
                <a:rPr lang="en-US" sz="1050" dirty="0">
                  <a:solidFill>
                    <a:srgbClr val="FF6600"/>
                  </a:solidFill>
                </a:rPr>
                <a:t>A</a:t>
              </a:r>
            </a:p>
          </p:txBody>
        </p:sp>
      </p:grpSp>
      <p:grpSp>
        <p:nvGrpSpPr>
          <p:cNvPr id="127" name="Group 126"/>
          <p:cNvGrpSpPr/>
          <p:nvPr/>
        </p:nvGrpSpPr>
        <p:grpSpPr>
          <a:xfrm>
            <a:off x="8136323" y="2057400"/>
            <a:ext cx="414010" cy="381000"/>
            <a:chOff x="2265543" y="2593777"/>
            <a:chExt cx="414010" cy="381000"/>
          </a:xfrm>
        </p:grpSpPr>
        <p:sp>
          <p:nvSpPr>
            <p:cNvPr id="128" name="TextBox 127"/>
            <p:cNvSpPr txBox="1"/>
            <p:nvPr/>
          </p:nvSpPr>
          <p:spPr>
            <a:xfrm>
              <a:off x="2265543" y="2593777"/>
              <a:ext cx="320721" cy="307777"/>
            </a:xfrm>
            <a:prstGeom prst="rect">
              <a:avLst/>
            </a:prstGeom>
            <a:noFill/>
          </p:spPr>
          <p:txBody>
            <a:bodyPr wrap="none" rtlCol="0">
              <a:spAutoFit/>
            </a:bodyPr>
            <a:lstStyle/>
            <a:p>
              <a:r>
                <a:rPr lang="en-US" sz="1400" dirty="0">
                  <a:solidFill>
                    <a:srgbClr val="FF6600"/>
                  </a:solidFill>
                </a:rPr>
                <a:t>ct</a:t>
              </a:r>
            </a:p>
          </p:txBody>
        </p:sp>
        <p:sp>
          <p:nvSpPr>
            <p:cNvPr id="129" name="TextBox 128"/>
            <p:cNvSpPr txBox="1"/>
            <p:nvPr/>
          </p:nvSpPr>
          <p:spPr>
            <a:xfrm>
              <a:off x="2417943" y="2720861"/>
              <a:ext cx="261610" cy="253916"/>
            </a:xfrm>
            <a:prstGeom prst="rect">
              <a:avLst/>
            </a:prstGeom>
            <a:noFill/>
          </p:spPr>
          <p:txBody>
            <a:bodyPr wrap="none" rtlCol="0">
              <a:spAutoFit/>
            </a:bodyPr>
            <a:lstStyle/>
            <a:p>
              <a:r>
                <a:rPr lang="en-US" sz="1050" dirty="0">
                  <a:solidFill>
                    <a:srgbClr val="FF6600"/>
                  </a:solidFill>
                </a:rPr>
                <a:t>C</a:t>
              </a:r>
            </a:p>
          </p:txBody>
        </p:sp>
      </p:grpSp>
      <p:grpSp>
        <p:nvGrpSpPr>
          <p:cNvPr id="130" name="Group 129"/>
          <p:cNvGrpSpPr/>
          <p:nvPr/>
        </p:nvGrpSpPr>
        <p:grpSpPr>
          <a:xfrm>
            <a:off x="2938790" y="2057400"/>
            <a:ext cx="414010" cy="381000"/>
            <a:chOff x="2265543" y="2593777"/>
            <a:chExt cx="414010" cy="381000"/>
          </a:xfrm>
        </p:grpSpPr>
        <p:sp>
          <p:nvSpPr>
            <p:cNvPr id="133" name="TextBox 132"/>
            <p:cNvSpPr txBox="1"/>
            <p:nvPr/>
          </p:nvSpPr>
          <p:spPr>
            <a:xfrm>
              <a:off x="2265543" y="2593777"/>
              <a:ext cx="320721" cy="307777"/>
            </a:xfrm>
            <a:prstGeom prst="rect">
              <a:avLst/>
            </a:prstGeom>
            <a:noFill/>
          </p:spPr>
          <p:txBody>
            <a:bodyPr wrap="none" rtlCol="0">
              <a:spAutoFit/>
            </a:bodyPr>
            <a:lstStyle/>
            <a:p>
              <a:r>
                <a:rPr lang="en-US" sz="1400" dirty="0">
                  <a:solidFill>
                    <a:srgbClr val="FF6600"/>
                  </a:solidFill>
                </a:rPr>
                <a:t>ct</a:t>
              </a:r>
            </a:p>
          </p:txBody>
        </p:sp>
        <p:sp>
          <p:nvSpPr>
            <p:cNvPr id="134" name="TextBox 133"/>
            <p:cNvSpPr txBox="1"/>
            <p:nvPr/>
          </p:nvSpPr>
          <p:spPr>
            <a:xfrm>
              <a:off x="2417943" y="2720861"/>
              <a:ext cx="261610" cy="253916"/>
            </a:xfrm>
            <a:prstGeom prst="rect">
              <a:avLst/>
            </a:prstGeom>
            <a:noFill/>
          </p:spPr>
          <p:txBody>
            <a:bodyPr wrap="none" rtlCol="0">
              <a:spAutoFit/>
            </a:bodyPr>
            <a:lstStyle/>
            <a:p>
              <a:r>
                <a:rPr lang="en-US" sz="1050" dirty="0">
                  <a:solidFill>
                    <a:srgbClr val="FF6600"/>
                  </a:solidFill>
                </a:rPr>
                <a:t>C</a:t>
              </a:r>
            </a:p>
          </p:txBody>
        </p:sp>
      </p:grpSp>
      <p:sp>
        <p:nvSpPr>
          <p:cNvPr id="93" name="TextBox 92"/>
          <p:cNvSpPr txBox="1"/>
          <p:nvPr/>
        </p:nvSpPr>
        <p:spPr>
          <a:xfrm>
            <a:off x="228600" y="2259449"/>
            <a:ext cx="2446334" cy="116955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   In short, </a:t>
            </a:r>
            <a:r>
              <a:rPr lang="en-US" sz="1400" dirty="0">
                <a:solidFill>
                  <a:srgbClr val="FF0000"/>
                </a:solidFill>
                <a:latin typeface="Times New Roman" panose="02020603050405020304" pitchFamily="18" charset="0"/>
                <a:cs typeface="Times New Roman" panose="02020603050405020304" pitchFamily="18" charset="0"/>
              </a:rPr>
              <a:t>events A</a:t>
            </a:r>
            <a:r>
              <a:rPr lang="en-US" sz="1400" dirty="0">
                <a:latin typeface="Times New Roman" panose="02020603050405020304" pitchFamily="18" charset="0"/>
                <a:cs typeface="Times New Roman" panose="02020603050405020304" pitchFamily="18" charset="0"/>
              </a:rPr>
              <a:t> and </a:t>
            </a:r>
            <a:r>
              <a:rPr lang="en-US" sz="1400" dirty="0">
                <a:solidFill>
                  <a:srgbClr val="FF0000"/>
                </a:solidFill>
                <a:latin typeface="Times New Roman" panose="02020603050405020304" pitchFamily="18" charset="0"/>
                <a:cs typeface="Times New Roman" panose="02020603050405020304" pitchFamily="18" charset="0"/>
              </a:rPr>
              <a:t>B</a:t>
            </a:r>
            <a:r>
              <a:rPr lang="en-US" sz="1400" dirty="0">
                <a:latin typeface="Times New Roman" panose="02020603050405020304" pitchFamily="18" charset="0"/>
                <a:cs typeface="Times New Roman" panose="02020603050405020304" pitchFamily="18" charset="0"/>
              </a:rPr>
              <a:t> are simultaneous in the unprimed frame of reference and NOT simultaneous in the primed frame.  Interesting, eh?</a:t>
            </a:r>
          </a:p>
        </p:txBody>
      </p:sp>
      <p:graphicFrame>
        <p:nvGraphicFramePr>
          <p:cNvPr id="45090" name="Object 34"/>
          <p:cNvGraphicFramePr>
            <a:graphicFrameLocks noChangeAspect="1"/>
          </p:cNvGraphicFramePr>
          <p:nvPr>
            <p:extLst>
              <p:ext uri="{D42A27DB-BD31-4B8C-83A1-F6EECF244321}">
                <p14:modId xmlns:p14="http://schemas.microsoft.com/office/powerpoint/2010/main" val="1097912588"/>
              </p:ext>
            </p:extLst>
          </p:nvPr>
        </p:nvGraphicFramePr>
        <p:xfrm>
          <a:off x="3894313" y="1219200"/>
          <a:ext cx="977900" cy="469900"/>
        </p:xfrm>
        <a:graphic>
          <a:graphicData uri="http://schemas.openxmlformats.org/presentationml/2006/ole">
            <mc:AlternateContent xmlns:mc="http://schemas.openxmlformats.org/markup-compatibility/2006">
              <mc:Choice xmlns:v="urn:schemas-microsoft-com:vml" Requires="v">
                <p:oleObj spid="_x0000_s45446" name="Equation" r:id="rId7" imgW="977900" imgH="469900" progId="Equation.DSMT4">
                  <p:embed/>
                </p:oleObj>
              </mc:Choice>
              <mc:Fallback>
                <p:oleObj name="Equation" r:id="rId7" imgW="977900" imgH="469900" progId="Equation.DSMT4">
                  <p:embed/>
                  <p:pic>
                    <p:nvPicPr>
                      <p:cNvPr id="0" name="Picture 34"/>
                      <p:cNvPicPr>
                        <a:picLocks noChangeAspect="1" noChangeArrowheads="1"/>
                      </p:cNvPicPr>
                      <p:nvPr/>
                    </p:nvPicPr>
                    <p:blipFill>
                      <a:blip r:embed="rId8"/>
                      <a:srcRect/>
                      <a:stretch>
                        <a:fillRect/>
                      </a:stretch>
                    </p:blipFill>
                    <p:spPr bwMode="auto">
                      <a:xfrm>
                        <a:off x="3894313" y="1219200"/>
                        <a:ext cx="9779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91" name="Object 35"/>
          <p:cNvGraphicFramePr>
            <a:graphicFrameLocks noChangeAspect="1"/>
          </p:cNvGraphicFramePr>
          <p:nvPr>
            <p:extLst>
              <p:ext uri="{D42A27DB-BD31-4B8C-83A1-F6EECF244321}">
                <p14:modId xmlns:p14="http://schemas.microsoft.com/office/powerpoint/2010/main" val="2190186882"/>
              </p:ext>
            </p:extLst>
          </p:nvPr>
        </p:nvGraphicFramePr>
        <p:xfrm>
          <a:off x="5982171" y="1130302"/>
          <a:ext cx="927100" cy="469900"/>
        </p:xfrm>
        <a:graphic>
          <a:graphicData uri="http://schemas.openxmlformats.org/presentationml/2006/ole">
            <mc:AlternateContent xmlns:mc="http://schemas.openxmlformats.org/markup-compatibility/2006">
              <mc:Choice xmlns:v="urn:schemas-microsoft-com:vml" Requires="v">
                <p:oleObj spid="_x0000_s45447" name="Equation" r:id="rId9" imgW="927100" imgH="469900" progId="Equation.DSMT4">
                  <p:embed/>
                </p:oleObj>
              </mc:Choice>
              <mc:Fallback>
                <p:oleObj name="Equation" r:id="rId9" imgW="927100" imgH="469900" progId="Equation.DSMT4">
                  <p:embed/>
                  <p:pic>
                    <p:nvPicPr>
                      <p:cNvPr id="0" name="Picture 35"/>
                      <p:cNvPicPr>
                        <a:picLocks noChangeAspect="1" noChangeArrowheads="1"/>
                      </p:cNvPicPr>
                      <p:nvPr/>
                    </p:nvPicPr>
                    <p:blipFill>
                      <a:blip r:embed="rId10"/>
                      <a:srcRect/>
                      <a:stretch>
                        <a:fillRect/>
                      </a:stretch>
                    </p:blipFill>
                    <p:spPr bwMode="auto">
                      <a:xfrm>
                        <a:off x="5982171" y="1130302"/>
                        <a:ext cx="9271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0" name="Object 2">
            <a:extLst>
              <a:ext uri="{FF2B5EF4-FFF2-40B4-BE49-F238E27FC236}">
                <a16:creationId xmlns:a16="http://schemas.microsoft.com/office/drawing/2014/main" id="{065C79C0-9B6D-D149-B663-570B6E7EB2A5}"/>
              </a:ext>
            </a:extLst>
          </p:cNvPr>
          <p:cNvGraphicFramePr>
            <a:graphicFrameLocks noChangeAspect="1"/>
          </p:cNvGraphicFramePr>
          <p:nvPr>
            <p:extLst>
              <p:ext uri="{D42A27DB-BD31-4B8C-83A1-F6EECF244321}">
                <p14:modId xmlns:p14="http://schemas.microsoft.com/office/powerpoint/2010/main" val="3805354223"/>
              </p:ext>
            </p:extLst>
          </p:nvPr>
        </p:nvGraphicFramePr>
        <p:xfrm>
          <a:off x="8618397" y="2585727"/>
          <a:ext cx="236819" cy="218602"/>
        </p:xfrm>
        <a:graphic>
          <a:graphicData uri="http://schemas.openxmlformats.org/presentationml/2006/ole">
            <mc:AlternateContent xmlns:mc="http://schemas.openxmlformats.org/markup-compatibility/2006">
              <mc:Choice xmlns:v="urn:schemas-microsoft-com:vml" Requires="v">
                <p:oleObj spid="_x0000_s45448" name="Equation" r:id="rId11" imgW="165100" imgH="152400" progId="Equation.DSMT4">
                  <p:embed/>
                </p:oleObj>
              </mc:Choice>
              <mc:Fallback>
                <p:oleObj name="Equation" r:id="rId11" imgW="165100" imgH="152400" progId="Equation.DSMT4">
                  <p:embed/>
                  <p:pic>
                    <p:nvPicPr>
                      <p:cNvPr id="146" name="Object 2"/>
                      <p:cNvPicPr>
                        <a:picLocks noChangeAspect="1" noChangeArrowheads="1"/>
                      </p:cNvPicPr>
                      <p:nvPr/>
                    </p:nvPicPr>
                    <p:blipFill>
                      <a:blip r:embed="rId12"/>
                      <a:srcRect/>
                      <a:stretch>
                        <a:fillRect/>
                      </a:stretch>
                    </p:blipFill>
                    <p:spPr bwMode="auto">
                      <a:xfrm>
                        <a:off x="8618397" y="2585727"/>
                        <a:ext cx="236819" cy="218602"/>
                      </a:xfrm>
                      <a:prstGeom prst="rect">
                        <a:avLst/>
                      </a:prstGeom>
                      <a:noFill/>
                      <a:ln>
                        <a:noFill/>
                      </a:ln>
                    </p:spPr>
                  </p:pic>
                </p:oleObj>
              </mc:Fallback>
            </mc:AlternateContent>
          </a:graphicData>
        </a:graphic>
      </p:graphicFrame>
      <p:graphicFrame>
        <p:nvGraphicFramePr>
          <p:cNvPr id="107" name="Object 2">
            <a:extLst>
              <a:ext uri="{FF2B5EF4-FFF2-40B4-BE49-F238E27FC236}">
                <a16:creationId xmlns:a16="http://schemas.microsoft.com/office/drawing/2014/main" id="{3CDB16D8-27C6-3741-811A-9E57286C1FCB}"/>
              </a:ext>
            </a:extLst>
          </p:cNvPr>
          <p:cNvGraphicFramePr>
            <a:graphicFrameLocks noChangeAspect="1"/>
          </p:cNvGraphicFramePr>
          <p:nvPr>
            <p:extLst>
              <p:ext uri="{D42A27DB-BD31-4B8C-83A1-F6EECF244321}">
                <p14:modId xmlns:p14="http://schemas.microsoft.com/office/powerpoint/2010/main" val="3349696887"/>
              </p:ext>
            </p:extLst>
          </p:nvPr>
        </p:nvGraphicFramePr>
        <p:xfrm>
          <a:off x="3563312" y="1247418"/>
          <a:ext cx="229124" cy="193874"/>
        </p:xfrm>
        <a:graphic>
          <a:graphicData uri="http://schemas.openxmlformats.org/presentationml/2006/ole">
            <mc:AlternateContent xmlns:mc="http://schemas.openxmlformats.org/markup-compatibility/2006">
              <mc:Choice xmlns:v="urn:schemas-microsoft-com:vml" Requires="v">
                <p:oleObj spid="_x0000_s45449" name="Equation" r:id="rId13" imgW="165100" imgH="139700" progId="Equation.DSMT4">
                  <p:embed/>
                </p:oleObj>
              </mc:Choice>
              <mc:Fallback>
                <p:oleObj name="Equation" r:id="rId13" imgW="165100" imgH="139700" progId="Equation.DSMT4">
                  <p:embed/>
                  <p:pic>
                    <p:nvPicPr>
                      <p:cNvPr id="147" name="Object 2"/>
                      <p:cNvPicPr>
                        <a:picLocks noChangeAspect="1" noChangeArrowheads="1"/>
                      </p:cNvPicPr>
                      <p:nvPr/>
                    </p:nvPicPr>
                    <p:blipFill>
                      <a:blip r:embed="rId14"/>
                      <a:srcRect/>
                      <a:stretch>
                        <a:fillRect/>
                      </a:stretch>
                    </p:blipFill>
                    <p:spPr bwMode="auto">
                      <a:xfrm>
                        <a:off x="3563312" y="1247418"/>
                        <a:ext cx="229124" cy="193874"/>
                      </a:xfrm>
                      <a:prstGeom prst="rect">
                        <a:avLst/>
                      </a:prstGeom>
                      <a:noFill/>
                      <a:ln>
                        <a:noFill/>
                      </a:ln>
                    </p:spPr>
                  </p:pic>
                </p:oleObj>
              </mc:Fallback>
            </mc:AlternateContent>
          </a:graphicData>
        </a:graphic>
      </p:graphicFrame>
      <p:graphicFrame>
        <p:nvGraphicFramePr>
          <p:cNvPr id="108" name="Object 2">
            <a:extLst>
              <a:ext uri="{FF2B5EF4-FFF2-40B4-BE49-F238E27FC236}">
                <a16:creationId xmlns:a16="http://schemas.microsoft.com/office/drawing/2014/main" id="{DE0E1247-C0FA-9B4D-952D-17B51A211F6C}"/>
              </a:ext>
            </a:extLst>
          </p:cNvPr>
          <p:cNvGraphicFramePr>
            <a:graphicFrameLocks noChangeAspect="1"/>
          </p:cNvGraphicFramePr>
          <p:nvPr>
            <p:extLst>
              <p:ext uri="{D42A27DB-BD31-4B8C-83A1-F6EECF244321}">
                <p14:modId xmlns:p14="http://schemas.microsoft.com/office/powerpoint/2010/main" val="1935973442"/>
              </p:ext>
            </p:extLst>
          </p:nvPr>
        </p:nvGraphicFramePr>
        <p:xfrm>
          <a:off x="7519867" y="890911"/>
          <a:ext cx="254592" cy="190944"/>
        </p:xfrm>
        <a:graphic>
          <a:graphicData uri="http://schemas.openxmlformats.org/presentationml/2006/ole">
            <mc:AlternateContent xmlns:mc="http://schemas.openxmlformats.org/markup-compatibility/2006">
              <mc:Choice xmlns:v="urn:schemas-microsoft-com:vml" Requires="v">
                <p:oleObj spid="_x0000_s45450" name="Equation" r:id="rId15" imgW="203200" imgH="152400" progId="Equation.DSMT4">
                  <p:embed/>
                </p:oleObj>
              </mc:Choice>
              <mc:Fallback>
                <p:oleObj name="Equation" r:id="rId15" imgW="203200" imgH="152400" progId="Equation.DSMT4">
                  <p:embed/>
                  <p:pic>
                    <p:nvPicPr>
                      <p:cNvPr id="149" name="Object 2"/>
                      <p:cNvPicPr>
                        <a:picLocks noChangeAspect="1" noChangeArrowheads="1"/>
                      </p:cNvPicPr>
                      <p:nvPr/>
                    </p:nvPicPr>
                    <p:blipFill>
                      <a:blip r:embed="rId16"/>
                      <a:srcRect/>
                      <a:stretch>
                        <a:fillRect/>
                      </a:stretch>
                    </p:blipFill>
                    <p:spPr bwMode="auto">
                      <a:xfrm>
                        <a:off x="7519867" y="890911"/>
                        <a:ext cx="254592" cy="190944"/>
                      </a:xfrm>
                      <a:prstGeom prst="rect">
                        <a:avLst/>
                      </a:prstGeom>
                      <a:noFill/>
                      <a:ln>
                        <a:noFill/>
                      </a:ln>
                    </p:spPr>
                  </p:pic>
                </p:oleObj>
              </mc:Fallback>
            </mc:AlternateContent>
          </a:graphicData>
        </a:graphic>
      </p:graphicFrame>
      <p:graphicFrame>
        <p:nvGraphicFramePr>
          <p:cNvPr id="125" name="Object 2">
            <a:extLst>
              <a:ext uri="{FF2B5EF4-FFF2-40B4-BE49-F238E27FC236}">
                <a16:creationId xmlns:a16="http://schemas.microsoft.com/office/drawing/2014/main" id="{6897A385-790A-2F4C-8D5A-D60336C939CC}"/>
              </a:ext>
            </a:extLst>
          </p:cNvPr>
          <p:cNvGraphicFramePr>
            <a:graphicFrameLocks noChangeAspect="1"/>
          </p:cNvGraphicFramePr>
          <p:nvPr>
            <p:extLst>
              <p:ext uri="{D42A27DB-BD31-4B8C-83A1-F6EECF244321}">
                <p14:modId xmlns:p14="http://schemas.microsoft.com/office/powerpoint/2010/main" val="1691732866"/>
              </p:ext>
            </p:extLst>
          </p:nvPr>
        </p:nvGraphicFramePr>
        <p:xfrm>
          <a:off x="8699500" y="6273800"/>
          <a:ext cx="171450" cy="171450"/>
        </p:xfrm>
        <a:graphic>
          <a:graphicData uri="http://schemas.openxmlformats.org/presentationml/2006/ole">
            <mc:AlternateContent xmlns:mc="http://schemas.openxmlformats.org/markup-compatibility/2006">
              <mc:Choice xmlns:v="urn:schemas-microsoft-com:vml" Requires="v">
                <p:oleObj spid="_x0000_s45451" name="Equation" r:id="rId17" imgW="127000" imgH="127000" progId="Equation.DSMT4">
                  <p:embed/>
                </p:oleObj>
              </mc:Choice>
              <mc:Fallback>
                <p:oleObj name="Equation" r:id="rId17" imgW="127000" imgH="127000" progId="Equation.DSMT4">
                  <p:embed/>
                  <p:pic>
                    <p:nvPicPr>
                      <p:cNvPr id="72" name="Object 2">
                        <a:extLst>
                          <a:ext uri="{FF2B5EF4-FFF2-40B4-BE49-F238E27FC236}">
                            <a16:creationId xmlns:a16="http://schemas.microsoft.com/office/drawing/2014/main" id="{6B5684EE-554A-AD43-84FA-FF4A8ED29088}"/>
                          </a:ext>
                        </a:extLst>
                      </p:cNvPr>
                      <p:cNvPicPr>
                        <a:picLocks noChangeAspect="1" noChangeArrowheads="1"/>
                      </p:cNvPicPr>
                      <p:nvPr/>
                    </p:nvPicPr>
                    <p:blipFill>
                      <a:blip r:embed="rId18"/>
                      <a:srcRect/>
                      <a:stretch>
                        <a:fillRect/>
                      </a:stretch>
                    </p:blipFill>
                    <p:spPr bwMode="auto">
                      <a:xfrm>
                        <a:off x="8699500" y="6273800"/>
                        <a:ext cx="171450" cy="171450"/>
                      </a:xfrm>
                      <a:prstGeom prst="rect">
                        <a:avLst/>
                      </a:prstGeom>
                      <a:noFill/>
                      <a:ln>
                        <a:noFill/>
                      </a:ln>
                    </p:spPr>
                  </p:pic>
                </p:oleObj>
              </mc:Fallback>
            </mc:AlternateContent>
          </a:graphicData>
        </a:graphic>
      </p:graphicFrame>
      <p:graphicFrame>
        <p:nvGraphicFramePr>
          <p:cNvPr id="136" name="Object 26">
            <a:extLst>
              <a:ext uri="{FF2B5EF4-FFF2-40B4-BE49-F238E27FC236}">
                <a16:creationId xmlns:a16="http://schemas.microsoft.com/office/drawing/2014/main" id="{7AE4D985-D9D1-5443-B838-30B631D630D6}"/>
              </a:ext>
            </a:extLst>
          </p:cNvPr>
          <p:cNvGraphicFramePr>
            <a:graphicFrameLocks noChangeAspect="1"/>
          </p:cNvGraphicFramePr>
          <p:nvPr>
            <p:extLst>
              <p:ext uri="{D42A27DB-BD31-4B8C-83A1-F6EECF244321}">
                <p14:modId xmlns:p14="http://schemas.microsoft.com/office/powerpoint/2010/main" val="1510072211"/>
              </p:ext>
            </p:extLst>
          </p:nvPr>
        </p:nvGraphicFramePr>
        <p:xfrm>
          <a:off x="6335997" y="2274461"/>
          <a:ext cx="997010" cy="574036"/>
        </p:xfrm>
        <a:graphic>
          <a:graphicData uri="http://schemas.openxmlformats.org/presentationml/2006/ole">
            <mc:AlternateContent xmlns:mc="http://schemas.openxmlformats.org/markup-compatibility/2006">
              <mc:Choice xmlns:v="urn:schemas-microsoft-com:vml" Requires="v">
                <p:oleObj spid="_x0000_s45452" name="Equation" r:id="rId19" imgW="838200" imgH="482600" progId="Equation.DSMT4">
                  <p:embed/>
                </p:oleObj>
              </mc:Choice>
              <mc:Fallback>
                <p:oleObj name="Equation" r:id="rId19" imgW="838200" imgH="482600" progId="Equation.DSMT4">
                  <p:embed/>
                  <p:pic>
                    <p:nvPicPr>
                      <p:cNvPr id="45082" name="Object 26"/>
                      <p:cNvPicPr>
                        <a:picLocks noChangeAspect="1" noChangeArrowheads="1"/>
                      </p:cNvPicPr>
                      <p:nvPr/>
                    </p:nvPicPr>
                    <p:blipFill>
                      <a:blip r:embed="rId20"/>
                      <a:srcRect/>
                      <a:stretch>
                        <a:fillRect/>
                      </a:stretch>
                    </p:blipFill>
                    <p:spPr bwMode="auto">
                      <a:xfrm>
                        <a:off x="6335997" y="2274461"/>
                        <a:ext cx="997010" cy="574036"/>
                      </a:xfrm>
                      <a:prstGeom prst="rect">
                        <a:avLst/>
                      </a:prstGeom>
                      <a:noFill/>
                      <a:ln>
                        <a:noFill/>
                      </a:ln>
                    </p:spPr>
                  </p:pic>
                </p:oleObj>
              </mc:Fallback>
            </mc:AlternateContent>
          </a:graphicData>
        </a:graphic>
      </p:graphicFrame>
      <p:graphicFrame>
        <p:nvGraphicFramePr>
          <p:cNvPr id="137" name="Object 26">
            <a:extLst>
              <a:ext uri="{FF2B5EF4-FFF2-40B4-BE49-F238E27FC236}">
                <a16:creationId xmlns:a16="http://schemas.microsoft.com/office/drawing/2014/main" id="{51F2EF01-FAEF-0547-91CA-70FF060E05D7}"/>
              </a:ext>
            </a:extLst>
          </p:cNvPr>
          <p:cNvGraphicFramePr>
            <a:graphicFrameLocks noChangeAspect="1"/>
          </p:cNvGraphicFramePr>
          <p:nvPr>
            <p:extLst>
              <p:ext uri="{D42A27DB-BD31-4B8C-83A1-F6EECF244321}">
                <p14:modId xmlns:p14="http://schemas.microsoft.com/office/powerpoint/2010/main" val="3709054031"/>
              </p:ext>
            </p:extLst>
          </p:nvPr>
        </p:nvGraphicFramePr>
        <p:xfrm>
          <a:off x="4282733" y="2016577"/>
          <a:ext cx="997010" cy="574036"/>
        </p:xfrm>
        <a:graphic>
          <a:graphicData uri="http://schemas.openxmlformats.org/presentationml/2006/ole">
            <mc:AlternateContent xmlns:mc="http://schemas.openxmlformats.org/markup-compatibility/2006">
              <mc:Choice xmlns:v="urn:schemas-microsoft-com:vml" Requires="v">
                <p:oleObj spid="_x0000_s45453" name="Equation" r:id="rId21" imgW="838200" imgH="482600" progId="Equation.DSMT4">
                  <p:embed/>
                </p:oleObj>
              </mc:Choice>
              <mc:Fallback>
                <p:oleObj name="Equation" r:id="rId21" imgW="838200" imgH="482600" progId="Equation.DSMT4">
                  <p:embed/>
                  <p:pic>
                    <p:nvPicPr>
                      <p:cNvPr id="78" name="Object 26">
                        <a:extLst>
                          <a:ext uri="{FF2B5EF4-FFF2-40B4-BE49-F238E27FC236}">
                            <a16:creationId xmlns:a16="http://schemas.microsoft.com/office/drawing/2014/main" id="{505E946D-8D4F-F04B-AC34-D5BC3037A1A3}"/>
                          </a:ext>
                        </a:extLst>
                      </p:cNvPr>
                      <p:cNvPicPr>
                        <a:picLocks noChangeAspect="1" noChangeArrowheads="1"/>
                      </p:cNvPicPr>
                      <p:nvPr/>
                    </p:nvPicPr>
                    <p:blipFill>
                      <a:blip r:embed="rId22"/>
                      <a:srcRect/>
                      <a:stretch>
                        <a:fillRect/>
                      </a:stretch>
                    </p:blipFill>
                    <p:spPr bwMode="auto">
                      <a:xfrm>
                        <a:off x="4282733" y="2016577"/>
                        <a:ext cx="997010" cy="574036"/>
                      </a:xfrm>
                      <a:prstGeom prst="rect">
                        <a:avLst/>
                      </a:prstGeom>
                      <a:noFill/>
                      <a:ln>
                        <a:noFill/>
                      </a:ln>
                    </p:spPr>
                  </p:pic>
                </p:oleObj>
              </mc:Fallback>
            </mc:AlternateContent>
          </a:graphicData>
        </a:graphic>
      </p:graphicFrame>
      <p:graphicFrame>
        <p:nvGraphicFramePr>
          <p:cNvPr id="138" name="Object 2">
            <a:extLst>
              <a:ext uri="{FF2B5EF4-FFF2-40B4-BE49-F238E27FC236}">
                <a16:creationId xmlns:a16="http://schemas.microsoft.com/office/drawing/2014/main" id="{E4D9FF8A-FE5F-6241-BF25-4B3AF8DE877E}"/>
              </a:ext>
            </a:extLst>
          </p:cNvPr>
          <p:cNvGraphicFramePr>
            <a:graphicFrameLocks noChangeAspect="1"/>
          </p:cNvGraphicFramePr>
          <p:nvPr>
            <p:extLst>
              <p:ext uri="{D42A27DB-BD31-4B8C-83A1-F6EECF244321}">
                <p14:modId xmlns:p14="http://schemas.microsoft.com/office/powerpoint/2010/main" val="432040776"/>
              </p:ext>
            </p:extLst>
          </p:nvPr>
        </p:nvGraphicFramePr>
        <p:xfrm>
          <a:off x="1853690" y="6296221"/>
          <a:ext cx="1642487" cy="244472"/>
        </p:xfrm>
        <a:graphic>
          <a:graphicData uri="http://schemas.openxmlformats.org/presentationml/2006/ole">
            <mc:AlternateContent xmlns:mc="http://schemas.openxmlformats.org/markup-compatibility/2006">
              <mc:Choice xmlns:v="urn:schemas-microsoft-com:vml" Requires="v">
                <p:oleObj spid="_x0000_s45454" name="Equation" r:id="rId23" imgW="1358900" imgH="203200" progId="Equation.DSMT4">
                  <p:embed/>
                </p:oleObj>
              </mc:Choice>
              <mc:Fallback>
                <p:oleObj name="Equation" r:id="rId23" imgW="1358900" imgH="203200" progId="Equation.DSMT4">
                  <p:embed/>
                  <p:pic>
                    <p:nvPicPr>
                      <p:cNvPr id="81" name="Object 2"/>
                      <p:cNvPicPr>
                        <a:picLocks noChangeAspect="1" noChangeArrowheads="1"/>
                      </p:cNvPicPr>
                      <p:nvPr/>
                    </p:nvPicPr>
                    <p:blipFill>
                      <a:blip r:embed="rId24"/>
                      <a:srcRect/>
                      <a:stretch>
                        <a:fillRect/>
                      </a:stretch>
                    </p:blipFill>
                    <p:spPr bwMode="auto">
                      <a:xfrm>
                        <a:off x="1853690" y="6296221"/>
                        <a:ext cx="1642487" cy="244472"/>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930900" y="3403600"/>
            <a:ext cx="990599" cy="1168400"/>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rot="10800000">
            <a:off x="5772150" y="3198812"/>
            <a:ext cx="59055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2" name="Object 2"/>
          <p:cNvGraphicFramePr>
            <a:graphicFrameLocks noChangeAspect="1"/>
          </p:cNvGraphicFramePr>
          <p:nvPr>
            <p:extLst>
              <p:ext uri="{D42A27DB-BD31-4B8C-83A1-F6EECF244321}">
                <p14:modId xmlns:p14="http://schemas.microsoft.com/office/powerpoint/2010/main" val="888605299"/>
              </p:ext>
            </p:extLst>
          </p:nvPr>
        </p:nvGraphicFramePr>
        <p:xfrm>
          <a:off x="5772150" y="2844800"/>
          <a:ext cx="1117600" cy="279400"/>
        </p:xfrm>
        <a:graphic>
          <a:graphicData uri="http://schemas.openxmlformats.org/presentationml/2006/ole">
            <mc:AlternateContent xmlns:mc="http://schemas.openxmlformats.org/markup-compatibility/2006">
              <mc:Choice xmlns:v="urn:schemas-microsoft-com:vml" Requires="v">
                <p:oleObj spid="_x0000_s22713" name="Equation" r:id="rId3" imgW="609600" imgH="152400" progId="Equation.DSMT4">
                  <p:embed/>
                </p:oleObj>
              </mc:Choice>
              <mc:Fallback>
                <p:oleObj name="Equation" r:id="rId3" imgW="609600" imgH="152400" progId="Equation.DSMT4">
                  <p:embed/>
                  <p:pic>
                    <p:nvPicPr>
                      <p:cNvPr id="0" name="Picture 18"/>
                      <p:cNvPicPr>
                        <a:picLocks noChangeAspect="1" noChangeArrowheads="1"/>
                      </p:cNvPicPr>
                      <p:nvPr/>
                    </p:nvPicPr>
                    <p:blipFill>
                      <a:blip r:embed="rId4"/>
                      <a:srcRect/>
                      <a:stretch>
                        <a:fillRect/>
                      </a:stretch>
                    </p:blipFill>
                    <p:spPr bwMode="auto">
                      <a:xfrm>
                        <a:off x="5772150" y="2844800"/>
                        <a:ext cx="1117600" cy="279400"/>
                      </a:xfrm>
                      <a:prstGeom prst="rect">
                        <a:avLst/>
                      </a:prstGeom>
                      <a:noFill/>
                      <a:ln>
                        <a:noFill/>
                      </a:ln>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479324726"/>
              </p:ext>
            </p:extLst>
          </p:nvPr>
        </p:nvGraphicFramePr>
        <p:xfrm>
          <a:off x="2362200" y="4094579"/>
          <a:ext cx="1752600" cy="578528"/>
        </p:xfrm>
        <a:graphic>
          <a:graphicData uri="http://schemas.openxmlformats.org/presentationml/2006/ole">
            <mc:AlternateContent xmlns:mc="http://schemas.openxmlformats.org/markup-compatibility/2006">
              <mc:Choice xmlns:v="urn:schemas-microsoft-com:vml" Requires="v">
                <p:oleObj spid="_x0000_s22714" name="Equation" r:id="rId5" imgW="1308100" imgH="431800" progId="Equation.DSMT4">
                  <p:embed/>
                </p:oleObj>
              </mc:Choice>
              <mc:Fallback>
                <p:oleObj name="Equation" r:id="rId5" imgW="1308100" imgH="431800" progId="Equation.DSMT4">
                  <p:embed/>
                  <p:pic>
                    <p:nvPicPr>
                      <p:cNvPr id="0" name="Picture 21"/>
                      <p:cNvPicPr>
                        <a:picLocks noChangeAspect="1" noChangeArrowheads="1"/>
                      </p:cNvPicPr>
                      <p:nvPr/>
                    </p:nvPicPr>
                    <p:blipFill>
                      <a:blip r:embed="rId6"/>
                      <a:srcRect/>
                      <a:stretch>
                        <a:fillRect/>
                      </a:stretch>
                    </p:blipFill>
                    <p:spPr bwMode="auto">
                      <a:xfrm>
                        <a:off x="2362200" y="4094579"/>
                        <a:ext cx="1752600" cy="578528"/>
                      </a:xfrm>
                      <a:prstGeom prst="rect">
                        <a:avLst/>
                      </a:prstGeom>
                      <a:noFill/>
                      <a:ln>
                        <a:noFill/>
                      </a:ln>
                    </p:spPr>
                  </p:pic>
                </p:oleObj>
              </mc:Fallback>
            </mc:AlternateContent>
          </a:graphicData>
        </a:graphic>
      </p:graphicFrame>
      <p:graphicFrame>
        <p:nvGraphicFramePr>
          <p:cNvPr id="74" name="Object 2"/>
          <p:cNvGraphicFramePr>
            <a:graphicFrameLocks noChangeAspect="1"/>
          </p:cNvGraphicFramePr>
          <p:nvPr>
            <p:extLst>
              <p:ext uri="{D42A27DB-BD31-4B8C-83A1-F6EECF244321}">
                <p14:modId xmlns:p14="http://schemas.microsoft.com/office/powerpoint/2010/main" val="1034432367"/>
              </p:ext>
            </p:extLst>
          </p:nvPr>
        </p:nvGraphicFramePr>
        <p:xfrm>
          <a:off x="5683688" y="4292631"/>
          <a:ext cx="1603164" cy="573764"/>
        </p:xfrm>
        <a:graphic>
          <a:graphicData uri="http://schemas.openxmlformats.org/presentationml/2006/ole">
            <mc:AlternateContent xmlns:mc="http://schemas.openxmlformats.org/markup-compatibility/2006">
              <mc:Choice xmlns:v="urn:schemas-microsoft-com:vml" Requires="v">
                <p:oleObj spid="_x0000_s22715" name="Equation" r:id="rId7" imgW="1206500" imgH="431800" progId="Equation.DSMT4">
                  <p:embed/>
                </p:oleObj>
              </mc:Choice>
              <mc:Fallback>
                <p:oleObj name="Equation" r:id="rId7" imgW="1206500" imgH="431800" progId="Equation.DSMT4">
                  <p:embed/>
                  <p:pic>
                    <p:nvPicPr>
                      <p:cNvPr id="0" name="Picture 19"/>
                      <p:cNvPicPr>
                        <a:picLocks noChangeAspect="1" noChangeArrowheads="1"/>
                      </p:cNvPicPr>
                      <p:nvPr/>
                    </p:nvPicPr>
                    <p:blipFill>
                      <a:blip r:embed="rId8"/>
                      <a:srcRect/>
                      <a:stretch>
                        <a:fillRect/>
                      </a:stretch>
                    </p:blipFill>
                    <p:spPr bwMode="auto">
                      <a:xfrm>
                        <a:off x="5683688" y="4292631"/>
                        <a:ext cx="1603164" cy="573764"/>
                      </a:xfrm>
                      <a:prstGeom prst="rect">
                        <a:avLst/>
                      </a:prstGeom>
                      <a:noFill/>
                      <a:ln>
                        <a:noFill/>
                      </a:ln>
                    </p:spPr>
                  </p:pic>
                </p:oleObj>
              </mc:Fallback>
            </mc:AlternateContent>
          </a:graphicData>
        </a:graphic>
      </p:graphicFrame>
      <p:sp>
        <p:nvSpPr>
          <p:cNvPr id="19" name="TextBox 18"/>
          <p:cNvSpPr txBox="1"/>
          <p:nvPr/>
        </p:nvSpPr>
        <p:spPr>
          <a:xfrm>
            <a:off x="457200" y="689740"/>
            <a:ext cx="815340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 far, so good.  Let’s now look at the system from the frame of reference of the pole (that is, assume the pole is stationary and the barn is moving to the left).  The relativistic factors still hold at                           , but now the pole, assumed to be stationary, has a length of 2d (as originally defined) and the barn is length contracted.  The barn is now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 d/2 units in length.  See sketch below.                                              </a:t>
            </a:r>
          </a:p>
        </p:txBody>
      </p:sp>
      <p:graphicFrame>
        <p:nvGraphicFramePr>
          <p:cNvPr id="20" name="Object 12"/>
          <p:cNvGraphicFramePr>
            <a:graphicFrameLocks noChangeAspect="1"/>
          </p:cNvGraphicFramePr>
          <p:nvPr>
            <p:extLst>
              <p:ext uri="{D42A27DB-BD31-4B8C-83A1-F6EECF244321}">
                <p14:modId xmlns:p14="http://schemas.microsoft.com/office/powerpoint/2010/main" val="1089358941"/>
              </p:ext>
            </p:extLst>
          </p:nvPr>
        </p:nvGraphicFramePr>
        <p:xfrm>
          <a:off x="4656138" y="1381125"/>
          <a:ext cx="1684337" cy="295275"/>
        </p:xfrm>
        <a:graphic>
          <a:graphicData uri="http://schemas.openxmlformats.org/presentationml/2006/ole">
            <mc:AlternateContent xmlns:mc="http://schemas.openxmlformats.org/markup-compatibility/2006">
              <mc:Choice xmlns:v="urn:schemas-microsoft-com:vml" Requires="v">
                <p:oleObj spid="_x0000_s22716" name="Equation" r:id="rId9" imgW="1155700" imgH="203200" progId="Equation.DSMT4">
                  <p:embed/>
                </p:oleObj>
              </mc:Choice>
              <mc:Fallback>
                <p:oleObj name="Equation" r:id="rId9" imgW="1155700" imgH="203200" progId="Equation.DSMT4">
                  <p:embed/>
                  <p:pic>
                    <p:nvPicPr>
                      <p:cNvPr id="0" name="Picture 26"/>
                      <p:cNvPicPr>
                        <a:picLocks noChangeAspect="1" noChangeArrowheads="1"/>
                      </p:cNvPicPr>
                      <p:nvPr/>
                    </p:nvPicPr>
                    <p:blipFill>
                      <a:blip r:embed="rId10"/>
                      <a:srcRect/>
                      <a:stretch>
                        <a:fillRect/>
                      </a:stretch>
                    </p:blipFill>
                    <p:spPr bwMode="auto">
                      <a:xfrm>
                        <a:off x="4656138" y="1381125"/>
                        <a:ext cx="1684337"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ctangle 20"/>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686800" y="6477000"/>
            <a:ext cx="426168" cy="276999"/>
          </a:xfrm>
          <a:prstGeom prst="rect">
            <a:avLst/>
          </a:prstGeom>
          <a:noFill/>
        </p:spPr>
        <p:txBody>
          <a:bodyPr wrap="none" rtlCol="0">
            <a:spAutoFit/>
          </a:bodyPr>
          <a:lstStyle/>
          <a:p>
            <a:r>
              <a:rPr lang="en-US" sz="1200" dirty="0"/>
              <a:t>24.)</a:t>
            </a:r>
          </a:p>
        </p:txBody>
      </p:sp>
      <p:graphicFrame>
        <p:nvGraphicFramePr>
          <p:cNvPr id="14" name="Object 12"/>
          <p:cNvGraphicFramePr>
            <a:graphicFrameLocks noChangeAspect="1"/>
          </p:cNvGraphicFramePr>
          <p:nvPr>
            <p:extLst>
              <p:ext uri="{D42A27DB-BD31-4B8C-83A1-F6EECF244321}">
                <p14:modId xmlns:p14="http://schemas.microsoft.com/office/powerpoint/2010/main" val="547601500"/>
              </p:ext>
            </p:extLst>
          </p:nvPr>
        </p:nvGraphicFramePr>
        <p:xfrm>
          <a:off x="5105400" y="2013743"/>
          <a:ext cx="184150" cy="239713"/>
        </p:xfrm>
        <a:graphic>
          <a:graphicData uri="http://schemas.openxmlformats.org/presentationml/2006/ole">
            <mc:AlternateContent xmlns:mc="http://schemas.openxmlformats.org/markup-compatibility/2006">
              <mc:Choice xmlns:v="urn:schemas-microsoft-com:vml" Requires="v">
                <p:oleObj spid="_x0000_s22717" name="Equation" r:id="rId11" imgW="127000" imgH="165100" progId="Equation.DSMT4">
                  <p:embed/>
                </p:oleObj>
              </mc:Choice>
              <mc:Fallback>
                <p:oleObj name="Equation" r:id="rId11" imgW="127000" imgH="165100" progId="Equation.DSMT4">
                  <p:embed/>
                  <p:pic>
                    <p:nvPicPr>
                      <p:cNvPr id="0" name="Picture 29"/>
                      <p:cNvPicPr>
                        <a:picLocks noChangeAspect="1" noChangeArrowheads="1"/>
                      </p:cNvPicPr>
                      <p:nvPr/>
                    </p:nvPicPr>
                    <p:blipFill>
                      <a:blip r:embed="rId12"/>
                      <a:srcRect/>
                      <a:stretch>
                        <a:fillRect/>
                      </a:stretch>
                    </p:blipFill>
                    <p:spPr bwMode="auto">
                      <a:xfrm>
                        <a:off x="5105400" y="2013743"/>
                        <a:ext cx="184150"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8" name="Straight Connector 17"/>
          <p:cNvCxnSpPr/>
          <p:nvPr/>
        </p:nvCxnSpPr>
        <p:spPr>
          <a:xfrm>
            <a:off x="1346200" y="3962400"/>
            <a:ext cx="39878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641632" y="6477000"/>
            <a:ext cx="426168" cy="276999"/>
          </a:xfrm>
          <a:prstGeom prst="rect">
            <a:avLst/>
          </a:prstGeom>
          <a:noFill/>
        </p:spPr>
        <p:txBody>
          <a:bodyPr wrap="none" rtlCol="0">
            <a:spAutoFit/>
          </a:bodyPr>
          <a:lstStyle/>
          <a:p>
            <a:r>
              <a:rPr lang="en-US" sz="1200" dirty="0"/>
              <a:t>25.)</a:t>
            </a:r>
          </a:p>
        </p:txBody>
      </p:sp>
      <p:sp>
        <p:nvSpPr>
          <p:cNvPr id="57" name="TextBox 56"/>
          <p:cNvSpPr txBox="1"/>
          <p:nvPr/>
        </p:nvSpPr>
        <p:spPr>
          <a:xfrm>
            <a:off x="234950" y="457200"/>
            <a:ext cx="86106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Although it is now the barn that is length contracted, there are still three points of interest (events) to examine.  They are identified below:  </a:t>
            </a:r>
          </a:p>
        </p:txBody>
      </p:sp>
      <p:graphicFrame>
        <p:nvGraphicFramePr>
          <p:cNvPr id="23567" name="Object 15"/>
          <p:cNvGraphicFramePr>
            <a:graphicFrameLocks noChangeAspect="1"/>
          </p:cNvGraphicFramePr>
          <p:nvPr>
            <p:extLst>
              <p:ext uri="{D42A27DB-BD31-4B8C-83A1-F6EECF244321}">
                <p14:modId xmlns:p14="http://schemas.microsoft.com/office/powerpoint/2010/main" val="1646650707"/>
              </p:ext>
            </p:extLst>
          </p:nvPr>
        </p:nvGraphicFramePr>
        <p:xfrm>
          <a:off x="771525" y="3930650"/>
          <a:ext cx="2051050" cy="1384300"/>
        </p:xfrm>
        <a:graphic>
          <a:graphicData uri="http://schemas.openxmlformats.org/presentationml/2006/ole">
            <mc:AlternateContent xmlns:mc="http://schemas.openxmlformats.org/markup-compatibility/2006">
              <mc:Choice xmlns:v="urn:schemas-microsoft-com:vml" Requires="v">
                <p:oleObj spid="_x0000_s48424" name="Equation" r:id="rId3" imgW="1409700" imgH="952500" progId="Equation.DSMT4">
                  <p:embed/>
                </p:oleObj>
              </mc:Choice>
              <mc:Fallback>
                <p:oleObj name="Equation" r:id="rId3" imgW="1409700" imgH="952500" progId="Equation.DSMT4">
                  <p:embed/>
                  <p:pic>
                    <p:nvPicPr>
                      <p:cNvPr id="0" name="Picture 6"/>
                      <p:cNvPicPr>
                        <a:picLocks noChangeAspect="1" noChangeArrowheads="1"/>
                      </p:cNvPicPr>
                      <p:nvPr/>
                    </p:nvPicPr>
                    <p:blipFill>
                      <a:blip r:embed="rId4"/>
                      <a:srcRect/>
                      <a:stretch>
                        <a:fillRect/>
                      </a:stretch>
                    </p:blipFill>
                    <p:spPr bwMode="auto">
                      <a:xfrm>
                        <a:off x="771525" y="3930650"/>
                        <a:ext cx="2051050" cy="138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3357187958"/>
              </p:ext>
            </p:extLst>
          </p:nvPr>
        </p:nvGraphicFramePr>
        <p:xfrm>
          <a:off x="3506788" y="3938588"/>
          <a:ext cx="2198687" cy="1385887"/>
        </p:xfrm>
        <a:graphic>
          <a:graphicData uri="http://schemas.openxmlformats.org/presentationml/2006/ole">
            <mc:AlternateContent xmlns:mc="http://schemas.openxmlformats.org/markup-compatibility/2006">
              <mc:Choice xmlns:v="urn:schemas-microsoft-com:vml" Requires="v">
                <p:oleObj spid="_x0000_s48425" name="Equation" r:id="rId5" imgW="1511300" imgH="952500" progId="Equation.DSMT4">
                  <p:embed/>
                </p:oleObj>
              </mc:Choice>
              <mc:Fallback>
                <p:oleObj name="Equation" r:id="rId5" imgW="1511300" imgH="952500" progId="Equation.DSMT4">
                  <p:embed/>
                  <p:pic>
                    <p:nvPicPr>
                      <p:cNvPr id="0" name="Picture 7"/>
                      <p:cNvPicPr>
                        <a:picLocks noChangeAspect="1" noChangeArrowheads="1"/>
                      </p:cNvPicPr>
                      <p:nvPr/>
                    </p:nvPicPr>
                    <p:blipFill>
                      <a:blip r:embed="rId6"/>
                      <a:srcRect/>
                      <a:stretch>
                        <a:fillRect/>
                      </a:stretch>
                    </p:blipFill>
                    <p:spPr bwMode="auto">
                      <a:xfrm>
                        <a:off x="3506788" y="3938588"/>
                        <a:ext cx="2198687" cy="138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457200" y="1828800"/>
            <a:ext cx="403860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t>
            </a:r>
            <a:r>
              <a:rPr lang="en-US" sz="2000" dirty="0">
                <a:solidFill>
                  <a:srgbClr val="FF0000"/>
                </a:solidFill>
                <a:latin typeface="Times New Roman" panose="02020603050405020304" pitchFamily="18" charset="0"/>
                <a:cs typeface="Times New Roman" panose="02020603050405020304" pitchFamily="18" charset="0"/>
              </a:rPr>
              <a:t>event 1</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front-door of the barn </a:t>
            </a:r>
            <a:r>
              <a:rPr lang="en-US" sz="2000" dirty="0">
                <a:latin typeface="Times New Roman" panose="02020603050405020304" pitchFamily="18" charset="0"/>
                <a:cs typeface="Times New Roman" panose="02020603050405020304" pitchFamily="18" charset="0"/>
              </a:rPr>
              <a:t>reaches the </a:t>
            </a:r>
            <a:r>
              <a:rPr lang="en-US" sz="2000" i="1" dirty="0">
                <a:latin typeface="Times New Roman" panose="02020603050405020304" pitchFamily="18" charset="0"/>
                <a:cs typeface="Times New Roman" panose="02020603050405020304" pitchFamily="18" charset="0"/>
              </a:rPr>
              <a:t>right end of the pole</a:t>
            </a:r>
            <a:r>
              <a:rPr lang="en-US" sz="2000" dirty="0">
                <a:latin typeface="Times New Roman" panose="02020603050405020304" pitchFamily="18" charset="0"/>
                <a:cs typeface="Times New Roman" panose="02020603050405020304" pitchFamily="18" charset="0"/>
              </a:rPr>
              <a:t>; this happens in the unprimed frame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ct = 0.  For the sake of completeness, this happens in the primed system at:</a:t>
            </a:r>
          </a:p>
        </p:txBody>
      </p:sp>
      <p:graphicFrame>
        <p:nvGraphicFramePr>
          <p:cNvPr id="26" name="Object 2"/>
          <p:cNvGraphicFramePr>
            <a:graphicFrameLocks noChangeAspect="1"/>
          </p:cNvGraphicFramePr>
          <p:nvPr>
            <p:extLst>
              <p:ext uri="{D42A27DB-BD31-4B8C-83A1-F6EECF244321}">
                <p14:modId xmlns:p14="http://schemas.microsoft.com/office/powerpoint/2010/main" val="2827752061"/>
              </p:ext>
            </p:extLst>
          </p:nvPr>
        </p:nvGraphicFramePr>
        <p:xfrm>
          <a:off x="7018492" y="4852093"/>
          <a:ext cx="842705" cy="266118"/>
        </p:xfrm>
        <a:graphic>
          <a:graphicData uri="http://schemas.openxmlformats.org/presentationml/2006/ole">
            <mc:AlternateContent xmlns:mc="http://schemas.openxmlformats.org/markup-compatibility/2006">
              <mc:Choice xmlns:v="urn:schemas-microsoft-com:vml" Requires="v">
                <p:oleObj spid="_x0000_s48426" name="Equation" r:id="rId7" imgW="482600" imgH="152400" progId="Equation.DSMT4">
                  <p:embed/>
                </p:oleObj>
              </mc:Choice>
              <mc:Fallback>
                <p:oleObj name="Equation" r:id="rId7" imgW="482600" imgH="152400" progId="Equation.DSMT4">
                  <p:embed/>
                  <p:pic>
                    <p:nvPicPr>
                      <p:cNvPr id="0" name="Picture 10"/>
                      <p:cNvPicPr>
                        <a:picLocks noChangeAspect="1" noChangeArrowheads="1"/>
                      </p:cNvPicPr>
                      <p:nvPr/>
                    </p:nvPicPr>
                    <p:blipFill>
                      <a:blip r:embed="rId8"/>
                      <a:srcRect/>
                      <a:stretch>
                        <a:fillRect/>
                      </a:stretch>
                    </p:blipFill>
                    <p:spPr bwMode="auto">
                      <a:xfrm>
                        <a:off x="7018492" y="4852093"/>
                        <a:ext cx="842705" cy="26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 name="Object 2"/>
          <p:cNvGraphicFramePr>
            <a:graphicFrameLocks noChangeAspect="1"/>
          </p:cNvGraphicFramePr>
          <p:nvPr>
            <p:extLst>
              <p:ext uri="{D42A27DB-BD31-4B8C-83A1-F6EECF244321}">
                <p14:modId xmlns:p14="http://schemas.microsoft.com/office/powerpoint/2010/main" val="171398039"/>
              </p:ext>
            </p:extLst>
          </p:nvPr>
        </p:nvGraphicFramePr>
        <p:xfrm>
          <a:off x="6135688" y="5145088"/>
          <a:ext cx="2709862" cy="457200"/>
        </p:xfrm>
        <a:graphic>
          <a:graphicData uri="http://schemas.openxmlformats.org/presentationml/2006/ole">
            <mc:AlternateContent xmlns:mc="http://schemas.openxmlformats.org/markup-compatibility/2006">
              <mc:Choice xmlns:v="urn:schemas-microsoft-com:vml" Requires="v">
                <p:oleObj spid="_x0000_s48427" name="Equation" r:id="rId9" imgW="1955800" imgH="330200" progId="Equation.DSMT4">
                  <p:embed/>
                </p:oleObj>
              </mc:Choice>
              <mc:Fallback>
                <p:oleObj name="Equation" r:id="rId9" imgW="1955800" imgH="330200" progId="Equation.DSMT4">
                  <p:embed/>
                  <p:pic>
                    <p:nvPicPr>
                      <p:cNvPr id="0" name="Picture 11"/>
                      <p:cNvPicPr>
                        <a:picLocks noChangeAspect="1" noChangeArrowheads="1"/>
                      </p:cNvPicPr>
                      <p:nvPr/>
                    </p:nvPicPr>
                    <p:blipFill>
                      <a:blip r:embed="rId10"/>
                      <a:srcRect/>
                      <a:stretch>
                        <a:fillRect/>
                      </a:stretch>
                    </p:blipFill>
                    <p:spPr bwMode="auto">
                      <a:xfrm>
                        <a:off x="6135688" y="5145088"/>
                        <a:ext cx="27098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8" name="Straight Arrow Connector 27"/>
          <p:cNvCxnSpPr/>
          <p:nvPr/>
        </p:nvCxnSpPr>
        <p:spPr>
          <a:xfrm rot="10800000" flipV="1">
            <a:off x="7326503" y="2360163"/>
            <a:ext cx="736219" cy="20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9" name="Object 2"/>
          <p:cNvGraphicFramePr>
            <a:graphicFrameLocks noChangeAspect="1"/>
          </p:cNvGraphicFramePr>
          <p:nvPr>
            <p:extLst>
              <p:ext uri="{D42A27DB-BD31-4B8C-83A1-F6EECF244321}">
                <p14:modId xmlns:p14="http://schemas.microsoft.com/office/powerpoint/2010/main" val="2489476356"/>
              </p:ext>
            </p:extLst>
          </p:nvPr>
        </p:nvGraphicFramePr>
        <p:xfrm>
          <a:off x="7515225" y="2057400"/>
          <a:ext cx="782638" cy="260350"/>
        </p:xfrm>
        <a:graphic>
          <a:graphicData uri="http://schemas.openxmlformats.org/presentationml/2006/ole">
            <mc:AlternateContent xmlns:mc="http://schemas.openxmlformats.org/markup-compatibility/2006">
              <mc:Choice xmlns:v="urn:schemas-microsoft-com:vml" Requires="v">
                <p:oleObj spid="_x0000_s48428" name="Equation" r:id="rId11" imgW="609600" imgH="203200" progId="Equation.DSMT4">
                  <p:embed/>
                </p:oleObj>
              </mc:Choice>
              <mc:Fallback>
                <p:oleObj name="Equation" r:id="rId11" imgW="609600" imgH="203200" progId="Equation.DSMT4">
                  <p:embed/>
                  <p:pic>
                    <p:nvPicPr>
                      <p:cNvPr id="0" name="Picture 12"/>
                      <p:cNvPicPr>
                        <a:picLocks noChangeAspect="1" noChangeArrowheads="1"/>
                      </p:cNvPicPr>
                      <p:nvPr/>
                    </p:nvPicPr>
                    <p:blipFill>
                      <a:blip r:embed="rId12"/>
                      <a:srcRect/>
                      <a:stretch>
                        <a:fillRect/>
                      </a:stretch>
                    </p:blipFill>
                    <p:spPr bwMode="auto">
                      <a:xfrm>
                        <a:off x="7515225" y="2057400"/>
                        <a:ext cx="782638" cy="2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 name="Object 2"/>
          <p:cNvGraphicFramePr>
            <a:graphicFrameLocks noChangeAspect="1"/>
          </p:cNvGraphicFramePr>
          <p:nvPr>
            <p:extLst>
              <p:ext uri="{D42A27DB-BD31-4B8C-83A1-F6EECF244321}">
                <p14:modId xmlns:p14="http://schemas.microsoft.com/office/powerpoint/2010/main" val="861241322"/>
              </p:ext>
            </p:extLst>
          </p:nvPr>
        </p:nvGraphicFramePr>
        <p:xfrm>
          <a:off x="5208588" y="2863850"/>
          <a:ext cx="1012825" cy="488950"/>
        </p:xfrm>
        <a:graphic>
          <a:graphicData uri="http://schemas.openxmlformats.org/presentationml/2006/ole">
            <mc:AlternateContent xmlns:mc="http://schemas.openxmlformats.org/markup-compatibility/2006">
              <mc:Choice xmlns:v="urn:schemas-microsoft-com:vml" Requires="v">
                <p:oleObj spid="_x0000_s48429" name="Equation" r:id="rId13" imgW="736600" imgH="355600" progId="Equation.DSMT4">
                  <p:embed/>
                </p:oleObj>
              </mc:Choice>
              <mc:Fallback>
                <p:oleObj name="Equation" r:id="rId13" imgW="736600" imgH="355600" progId="Equation.DSMT4">
                  <p:embed/>
                  <p:pic>
                    <p:nvPicPr>
                      <p:cNvPr id="0" name="Picture 13"/>
                      <p:cNvPicPr>
                        <a:picLocks noChangeAspect="1" noChangeArrowheads="1"/>
                      </p:cNvPicPr>
                      <p:nvPr/>
                    </p:nvPicPr>
                    <p:blipFill>
                      <a:blip r:embed="rId14"/>
                      <a:srcRect/>
                      <a:stretch>
                        <a:fillRect/>
                      </a:stretch>
                    </p:blipFill>
                    <p:spPr bwMode="auto">
                      <a:xfrm>
                        <a:off x="5208588" y="2863850"/>
                        <a:ext cx="1012825"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Object 12"/>
          <p:cNvGraphicFramePr>
            <a:graphicFrameLocks noChangeAspect="1"/>
          </p:cNvGraphicFramePr>
          <p:nvPr>
            <p:extLst>
              <p:ext uri="{D42A27DB-BD31-4B8C-83A1-F6EECF244321}">
                <p14:modId xmlns:p14="http://schemas.microsoft.com/office/powerpoint/2010/main" val="3987116573"/>
              </p:ext>
            </p:extLst>
          </p:nvPr>
        </p:nvGraphicFramePr>
        <p:xfrm>
          <a:off x="6692900" y="4291013"/>
          <a:ext cx="612775" cy="236537"/>
        </p:xfrm>
        <a:graphic>
          <a:graphicData uri="http://schemas.openxmlformats.org/presentationml/2006/ole">
            <mc:AlternateContent xmlns:mc="http://schemas.openxmlformats.org/markup-compatibility/2006">
              <mc:Choice xmlns:v="urn:schemas-microsoft-com:vml" Requires="v">
                <p:oleObj spid="_x0000_s48430" name="Equation" r:id="rId15" imgW="393700" imgH="152400" progId="Equation.DSMT4">
                  <p:embed/>
                </p:oleObj>
              </mc:Choice>
              <mc:Fallback>
                <p:oleObj name="Equation" r:id="rId15" imgW="393700" imgH="152400" progId="Equation.DSMT4">
                  <p:embed/>
                  <p:pic>
                    <p:nvPicPr>
                      <p:cNvPr id="0" name="Picture 14"/>
                      <p:cNvPicPr>
                        <a:picLocks noChangeAspect="1" noChangeArrowheads="1"/>
                      </p:cNvPicPr>
                      <p:nvPr/>
                    </p:nvPicPr>
                    <p:blipFill>
                      <a:blip r:embed="rId16"/>
                      <a:srcRect/>
                      <a:stretch>
                        <a:fillRect/>
                      </a:stretch>
                    </p:blipFill>
                    <p:spPr bwMode="auto">
                      <a:xfrm>
                        <a:off x="6692900" y="4291013"/>
                        <a:ext cx="612775" cy="23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 name="Rectangle 31"/>
          <p:cNvSpPr/>
          <p:nvPr/>
        </p:nvSpPr>
        <p:spPr>
          <a:xfrm>
            <a:off x="7000654" y="2475126"/>
            <a:ext cx="577485" cy="857450"/>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3" name="Object 2"/>
          <p:cNvGraphicFramePr>
            <a:graphicFrameLocks noChangeAspect="1"/>
          </p:cNvGraphicFramePr>
          <p:nvPr>
            <p:extLst>
              <p:ext uri="{D42A27DB-BD31-4B8C-83A1-F6EECF244321}">
                <p14:modId xmlns:p14="http://schemas.microsoft.com/office/powerpoint/2010/main" val="4272972365"/>
              </p:ext>
            </p:extLst>
          </p:nvPr>
        </p:nvGraphicFramePr>
        <p:xfrm>
          <a:off x="7288213" y="3446463"/>
          <a:ext cx="406400" cy="211137"/>
        </p:xfrm>
        <a:graphic>
          <a:graphicData uri="http://schemas.openxmlformats.org/presentationml/2006/ole">
            <mc:AlternateContent xmlns:mc="http://schemas.openxmlformats.org/markup-compatibility/2006">
              <mc:Choice xmlns:v="urn:schemas-microsoft-com:vml" Requires="v">
                <p:oleObj spid="_x0000_s48431" name="Equation" r:id="rId17" imgW="317500" imgH="165100" progId="Equation.DSMT4">
                  <p:embed/>
                </p:oleObj>
              </mc:Choice>
              <mc:Fallback>
                <p:oleObj name="Equation" r:id="rId17" imgW="317500" imgH="165100" progId="Equation.DSMT4">
                  <p:embed/>
                  <p:pic>
                    <p:nvPicPr>
                      <p:cNvPr id="0" name="Picture 15"/>
                      <p:cNvPicPr>
                        <a:picLocks noChangeAspect="1" noChangeArrowheads="1"/>
                      </p:cNvPicPr>
                      <p:nvPr/>
                    </p:nvPicPr>
                    <p:blipFill>
                      <a:blip r:embed="rId18"/>
                      <a:srcRect/>
                      <a:stretch>
                        <a:fillRect/>
                      </a:stretch>
                    </p:blipFill>
                    <p:spPr bwMode="auto">
                      <a:xfrm>
                        <a:off x="7288213" y="3446463"/>
                        <a:ext cx="406400" cy="21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Straight Connector 33"/>
          <p:cNvCxnSpPr/>
          <p:nvPr/>
        </p:nvCxnSpPr>
        <p:spPr>
          <a:xfrm>
            <a:off x="4595674" y="2868150"/>
            <a:ext cx="23959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5" name="Object 2"/>
          <p:cNvGraphicFramePr>
            <a:graphicFrameLocks noChangeAspect="1"/>
          </p:cNvGraphicFramePr>
          <p:nvPr>
            <p:extLst>
              <p:ext uri="{D42A27DB-BD31-4B8C-83A1-F6EECF244321}">
                <p14:modId xmlns:p14="http://schemas.microsoft.com/office/powerpoint/2010/main" val="1058113226"/>
              </p:ext>
            </p:extLst>
          </p:nvPr>
        </p:nvGraphicFramePr>
        <p:xfrm>
          <a:off x="6053513" y="1360588"/>
          <a:ext cx="719138" cy="222250"/>
        </p:xfrm>
        <a:graphic>
          <a:graphicData uri="http://schemas.openxmlformats.org/presentationml/2006/ole">
            <mc:AlternateContent xmlns:mc="http://schemas.openxmlformats.org/markup-compatibility/2006">
              <mc:Choice xmlns:v="urn:schemas-microsoft-com:vml" Requires="v">
                <p:oleObj spid="_x0000_s48432" name="Equation" r:id="rId19" imgW="495300" imgH="152400" progId="Equation.DSMT4">
                  <p:embed/>
                </p:oleObj>
              </mc:Choice>
              <mc:Fallback>
                <p:oleObj name="Equation" r:id="rId19" imgW="495300" imgH="152400" progId="Equation.DSMT4">
                  <p:embed/>
                  <p:pic>
                    <p:nvPicPr>
                      <p:cNvPr id="0" name="Picture 16"/>
                      <p:cNvPicPr>
                        <a:picLocks noChangeAspect="1" noChangeArrowheads="1"/>
                      </p:cNvPicPr>
                      <p:nvPr/>
                    </p:nvPicPr>
                    <p:blipFill>
                      <a:blip r:embed="rId20"/>
                      <a:srcRect/>
                      <a:stretch>
                        <a:fillRect/>
                      </a:stretch>
                    </p:blipFill>
                    <p:spPr bwMode="auto">
                      <a:xfrm>
                        <a:off x="6053513" y="1360588"/>
                        <a:ext cx="719138"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 name="Freeform 35"/>
          <p:cNvSpPr/>
          <p:nvPr/>
        </p:nvSpPr>
        <p:spPr>
          <a:xfrm>
            <a:off x="6755188" y="1444725"/>
            <a:ext cx="455083" cy="1409700"/>
          </a:xfrm>
          <a:custGeom>
            <a:avLst/>
            <a:gdLst>
              <a:gd name="connsiteX0" fmla="*/ 44450 w 455083"/>
              <a:gd name="connsiteY0" fmla="*/ 25400 h 1409700"/>
              <a:gd name="connsiteX1" fmla="*/ 349250 w 455083"/>
              <a:gd name="connsiteY1" fmla="*/ 38100 h 1409700"/>
              <a:gd name="connsiteX2" fmla="*/ 450850 w 455083"/>
              <a:gd name="connsiteY2" fmla="*/ 254000 h 1409700"/>
              <a:gd name="connsiteX3" fmla="*/ 323850 w 455083"/>
              <a:gd name="connsiteY3" fmla="*/ 469900 h 1409700"/>
              <a:gd name="connsiteX4" fmla="*/ 95250 w 455083"/>
              <a:gd name="connsiteY4" fmla="*/ 825500 h 1409700"/>
              <a:gd name="connsiteX5" fmla="*/ 19050 w 455083"/>
              <a:gd name="connsiteY5" fmla="*/ 1066800 h 1409700"/>
              <a:gd name="connsiteX6" fmla="*/ 31750 w 455083"/>
              <a:gd name="connsiteY6" fmla="*/ 1333500 h 1409700"/>
              <a:gd name="connsiteX7" fmla="*/ 209550 w 455083"/>
              <a:gd name="connsiteY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083" h="1409700">
                <a:moveTo>
                  <a:pt x="44450" y="25400"/>
                </a:moveTo>
                <a:cubicBezTo>
                  <a:pt x="162983" y="12700"/>
                  <a:pt x="281517" y="0"/>
                  <a:pt x="349250" y="38100"/>
                </a:cubicBezTo>
                <a:cubicBezTo>
                  <a:pt x="416983" y="76200"/>
                  <a:pt x="455083" y="182033"/>
                  <a:pt x="450850" y="254000"/>
                </a:cubicBezTo>
                <a:cubicBezTo>
                  <a:pt x="446617" y="325967"/>
                  <a:pt x="383117" y="374650"/>
                  <a:pt x="323850" y="469900"/>
                </a:cubicBezTo>
                <a:cubicBezTo>
                  <a:pt x="264583" y="565150"/>
                  <a:pt x="146050" y="726017"/>
                  <a:pt x="95250" y="825500"/>
                </a:cubicBezTo>
                <a:cubicBezTo>
                  <a:pt x="44450" y="924983"/>
                  <a:pt x="29633" y="982133"/>
                  <a:pt x="19050" y="1066800"/>
                </a:cubicBezTo>
                <a:cubicBezTo>
                  <a:pt x="8467" y="1151467"/>
                  <a:pt x="0" y="1276350"/>
                  <a:pt x="31750" y="1333500"/>
                </a:cubicBezTo>
                <a:cubicBezTo>
                  <a:pt x="63500" y="1390650"/>
                  <a:pt x="209550" y="1409700"/>
                  <a:pt x="209550" y="1409700"/>
                </a:cubicBezTo>
              </a:path>
            </a:pathLst>
          </a:custGeom>
          <a:no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p:nvPr/>
        </p:nvCxnSpPr>
        <p:spPr>
          <a:xfrm rot="5400000">
            <a:off x="6905276" y="2867124"/>
            <a:ext cx="152401"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5661601" y="2924615"/>
            <a:ext cx="2708740" cy="24533"/>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0999" y="282476"/>
            <a:ext cx="6432131" cy="160043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rear-end of the moving barn </a:t>
            </a:r>
            <a:r>
              <a:rPr lang="en-US" sz="2000" dirty="0">
                <a:latin typeface="Times New Roman" panose="02020603050405020304" pitchFamily="18" charset="0"/>
                <a:cs typeface="Times New Roman" panose="02020603050405020304" pitchFamily="18" charset="0"/>
              </a:rPr>
              <a:t>aligns with the </a:t>
            </a:r>
            <a:r>
              <a:rPr lang="en-US" sz="2000" i="1" dirty="0">
                <a:latin typeface="Times New Roman" panose="02020603050405020304" pitchFamily="18" charset="0"/>
                <a:cs typeface="Times New Roman" panose="02020603050405020304" pitchFamily="18" charset="0"/>
              </a:rPr>
              <a:t>right-end of the pole</a:t>
            </a:r>
            <a:r>
              <a:rPr lang="en-US" sz="2000" dirty="0">
                <a:latin typeface="Times New Roman" panose="02020603050405020304" pitchFamily="18" charset="0"/>
                <a:cs typeface="Times New Roman" panose="02020603050405020304" pitchFamily="18" charset="0"/>
              </a:rPr>
              <a:t>; in pole’s frame, this happens at x = d, ct = d/   .  </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Note that in the pole’s primed frame this happens at:</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686800" y="6477000"/>
            <a:ext cx="426168" cy="276999"/>
          </a:xfrm>
          <a:prstGeom prst="rect">
            <a:avLst/>
          </a:prstGeom>
          <a:noFill/>
        </p:spPr>
        <p:txBody>
          <a:bodyPr wrap="none" rtlCol="0">
            <a:spAutoFit/>
          </a:bodyPr>
          <a:lstStyle/>
          <a:p>
            <a:r>
              <a:rPr lang="en-US" sz="1200" dirty="0"/>
              <a:t>26.)</a:t>
            </a:r>
          </a:p>
        </p:txBody>
      </p:sp>
      <p:graphicFrame>
        <p:nvGraphicFramePr>
          <p:cNvPr id="35852" name="Object 12"/>
          <p:cNvGraphicFramePr>
            <a:graphicFrameLocks noChangeAspect="1"/>
          </p:cNvGraphicFramePr>
          <p:nvPr>
            <p:extLst>
              <p:ext uri="{D42A27DB-BD31-4B8C-83A1-F6EECF244321}">
                <p14:modId xmlns:p14="http://schemas.microsoft.com/office/powerpoint/2010/main" val="3748944874"/>
              </p:ext>
            </p:extLst>
          </p:nvPr>
        </p:nvGraphicFramePr>
        <p:xfrm>
          <a:off x="304800" y="2216150"/>
          <a:ext cx="1890713" cy="1603375"/>
        </p:xfrm>
        <a:graphic>
          <a:graphicData uri="http://schemas.openxmlformats.org/presentationml/2006/ole">
            <mc:AlternateContent xmlns:mc="http://schemas.openxmlformats.org/markup-compatibility/2006">
              <mc:Choice xmlns:v="urn:schemas-microsoft-com:vml" Requires="v">
                <p:oleObj spid="_x0000_s36152" name="Equation" r:id="rId3" imgW="1689100" imgH="1435100" progId="Equation.DSMT4">
                  <p:embed/>
                </p:oleObj>
              </mc:Choice>
              <mc:Fallback>
                <p:oleObj name="Equation" r:id="rId3" imgW="1689100" imgH="1435100" progId="Equation.DSMT4">
                  <p:embed/>
                  <p:pic>
                    <p:nvPicPr>
                      <p:cNvPr id="0" name="Picture 12"/>
                      <p:cNvPicPr>
                        <a:picLocks noChangeAspect="1" noChangeArrowheads="1"/>
                      </p:cNvPicPr>
                      <p:nvPr/>
                    </p:nvPicPr>
                    <p:blipFill>
                      <a:blip r:embed="rId4"/>
                      <a:srcRect/>
                      <a:stretch>
                        <a:fillRect/>
                      </a:stretch>
                    </p:blipFill>
                    <p:spPr bwMode="auto">
                      <a:xfrm>
                        <a:off x="304800" y="2216150"/>
                        <a:ext cx="1890713"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853" name="Object 13"/>
          <p:cNvGraphicFramePr>
            <a:graphicFrameLocks noChangeAspect="1"/>
          </p:cNvGraphicFramePr>
          <p:nvPr>
            <p:extLst>
              <p:ext uri="{D42A27DB-BD31-4B8C-83A1-F6EECF244321}">
                <p14:modId xmlns:p14="http://schemas.microsoft.com/office/powerpoint/2010/main" val="1597186034"/>
              </p:ext>
            </p:extLst>
          </p:nvPr>
        </p:nvGraphicFramePr>
        <p:xfrm>
          <a:off x="2471738" y="2224088"/>
          <a:ext cx="4411662" cy="3162300"/>
        </p:xfrm>
        <a:graphic>
          <a:graphicData uri="http://schemas.openxmlformats.org/presentationml/2006/ole">
            <mc:AlternateContent xmlns:mc="http://schemas.openxmlformats.org/markup-compatibility/2006">
              <mc:Choice xmlns:v="urn:schemas-microsoft-com:vml" Requires="v">
                <p:oleObj spid="_x0000_s36153" name="Equation" r:id="rId5" imgW="3733800" imgH="2679700" progId="Equation.DSMT4">
                  <p:embed/>
                </p:oleObj>
              </mc:Choice>
              <mc:Fallback>
                <p:oleObj name="Equation" r:id="rId5" imgW="3733800" imgH="2679700" progId="Equation.DSMT4">
                  <p:embed/>
                  <p:pic>
                    <p:nvPicPr>
                      <p:cNvPr id="0" name="Picture 13"/>
                      <p:cNvPicPr>
                        <a:picLocks noChangeAspect="1" noChangeArrowheads="1"/>
                      </p:cNvPicPr>
                      <p:nvPr/>
                    </p:nvPicPr>
                    <p:blipFill>
                      <a:blip r:embed="rId6"/>
                      <a:srcRect/>
                      <a:stretch>
                        <a:fillRect/>
                      </a:stretch>
                    </p:blipFill>
                    <p:spPr bwMode="auto">
                      <a:xfrm>
                        <a:off x="2471738" y="2224088"/>
                        <a:ext cx="441166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TextBox 20"/>
          <p:cNvSpPr txBox="1"/>
          <p:nvPr/>
        </p:nvSpPr>
        <p:spPr>
          <a:xfrm>
            <a:off x="298449" y="5486400"/>
            <a:ext cx="8740775"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In the barn’s frame of reference, the </a:t>
            </a:r>
            <a:r>
              <a:rPr lang="en-US" sz="2000" i="1" dirty="0">
                <a:latin typeface="Times New Roman" panose="02020603050405020304" pitchFamily="18" charset="0"/>
                <a:cs typeface="Times New Roman" panose="02020603050405020304" pitchFamily="18" charset="0"/>
              </a:rPr>
              <a:t>right side of the pole </a:t>
            </a:r>
            <a:r>
              <a:rPr lang="en-US" sz="2000" dirty="0">
                <a:latin typeface="Times New Roman" panose="02020603050405020304" pitchFamily="18" charset="0"/>
                <a:cs typeface="Times New Roman" panose="02020603050405020304" pitchFamily="18" charset="0"/>
              </a:rPr>
              <a:t>was originally defined (see slide 4) as being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In the </a:t>
            </a:r>
            <a:r>
              <a:rPr lang="en-US" sz="2000" dirty="0" err="1">
                <a:latin typeface="Times New Roman" panose="02020603050405020304" pitchFamily="18" charset="0"/>
                <a:cs typeface="Times New Roman" panose="02020603050405020304" pitchFamily="18" charset="0"/>
              </a:rPr>
              <a:t>poles’s</a:t>
            </a:r>
            <a:r>
              <a:rPr lang="en-US" sz="2000" dirty="0">
                <a:latin typeface="Times New Roman" panose="02020603050405020304" pitchFamily="18" charset="0"/>
                <a:cs typeface="Times New Roman" panose="02020603050405020304" pitchFamily="18" charset="0"/>
              </a:rPr>
              <a:t> frame, that point hasn’t changed position (the pole is stationary in its frame).  In other words, the calculated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value makes sense.</a:t>
            </a:r>
          </a:p>
        </p:txBody>
      </p:sp>
      <p:graphicFrame>
        <p:nvGraphicFramePr>
          <p:cNvPr id="45" name="Object 2"/>
          <p:cNvGraphicFramePr>
            <a:graphicFrameLocks noChangeAspect="1"/>
          </p:cNvGraphicFramePr>
          <p:nvPr>
            <p:extLst>
              <p:ext uri="{D42A27DB-BD31-4B8C-83A1-F6EECF244321}">
                <p14:modId xmlns:p14="http://schemas.microsoft.com/office/powerpoint/2010/main" val="405179455"/>
              </p:ext>
            </p:extLst>
          </p:nvPr>
        </p:nvGraphicFramePr>
        <p:xfrm>
          <a:off x="7391400" y="4038600"/>
          <a:ext cx="1647825" cy="591422"/>
        </p:xfrm>
        <a:graphic>
          <a:graphicData uri="http://schemas.openxmlformats.org/presentationml/2006/ole">
            <mc:AlternateContent xmlns:mc="http://schemas.openxmlformats.org/markup-compatibility/2006">
              <mc:Choice xmlns:v="urn:schemas-microsoft-com:vml" Requires="v">
                <p:oleObj spid="_x0000_s36154" name="Equation" r:id="rId7" imgW="1346200" imgH="482600" progId="Equation.DSMT4">
                  <p:embed/>
                </p:oleObj>
              </mc:Choice>
              <mc:Fallback>
                <p:oleObj name="Equation" r:id="rId7" imgW="1346200" imgH="482600" progId="Equation.DSMT4">
                  <p:embed/>
                  <p:pic>
                    <p:nvPicPr>
                      <p:cNvPr id="0" name="Picture 24"/>
                      <p:cNvPicPr>
                        <a:picLocks noChangeAspect="1" noChangeArrowheads="1"/>
                      </p:cNvPicPr>
                      <p:nvPr/>
                    </p:nvPicPr>
                    <p:blipFill>
                      <a:blip r:embed="rId8"/>
                      <a:srcRect/>
                      <a:stretch>
                        <a:fillRect/>
                      </a:stretch>
                    </p:blipFill>
                    <p:spPr bwMode="auto">
                      <a:xfrm>
                        <a:off x="7391400" y="4038600"/>
                        <a:ext cx="1647825" cy="59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 name="Object 2"/>
          <p:cNvGraphicFramePr>
            <a:graphicFrameLocks noChangeAspect="1"/>
          </p:cNvGraphicFramePr>
          <p:nvPr>
            <p:extLst>
              <p:ext uri="{D42A27DB-BD31-4B8C-83A1-F6EECF244321}">
                <p14:modId xmlns:p14="http://schemas.microsoft.com/office/powerpoint/2010/main" val="2174759285"/>
              </p:ext>
            </p:extLst>
          </p:nvPr>
        </p:nvGraphicFramePr>
        <p:xfrm>
          <a:off x="7435914" y="838201"/>
          <a:ext cx="737896" cy="221369"/>
        </p:xfrm>
        <a:graphic>
          <a:graphicData uri="http://schemas.openxmlformats.org/presentationml/2006/ole">
            <mc:AlternateContent xmlns:mc="http://schemas.openxmlformats.org/markup-compatibility/2006">
              <mc:Choice xmlns:v="urn:schemas-microsoft-com:vml" Requires="v">
                <p:oleObj spid="_x0000_s36155" name="Equation" r:id="rId9" imgW="508000" imgH="152400" progId="Equation.DSMT4">
                  <p:embed/>
                </p:oleObj>
              </mc:Choice>
              <mc:Fallback>
                <p:oleObj name="Equation" r:id="rId9" imgW="508000" imgH="152400" progId="Equation.DSMT4">
                  <p:embed/>
                  <p:pic>
                    <p:nvPicPr>
                      <p:cNvPr id="0" name="Picture 25"/>
                      <p:cNvPicPr>
                        <a:picLocks noChangeAspect="1" noChangeArrowheads="1"/>
                      </p:cNvPicPr>
                      <p:nvPr/>
                    </p:nvPicPr>
                    <p:blipFill>
                      <a:blip r:embed="rId10"/>
                      <a:srcRect/>
                      <a:stretch>
                        <a:fillRect/>
                      </a:stretch>
                    </p:blipFill>
                    <p:spPr bwMode="auto">
                      <a:xfrm>
                        <a:off x="7435914" y="838201"/>
                        <a:ext cx="737896" cy="2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8" name="Straight Connector 47"/>
          <p:cNvCxnSpPr>
            <a:stCxn id="55" idx="0"/>
          </p:cNvCxnSpPr>
          <p:nvPr/>
        </p:nvCxnSpPr>
        <p:spPr>
          <a:xfrm flipH="1" flipV="1">
            <a:off x="8159260" y="2083790"/>
            <a:ext cx="143421" cy="120558"/>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5" idx="0"/>
          </p:cNvCxnSpPr>
          <p:nvPr/>
        </p:nvCxnSpPr>
        <p:spPr>
          <a:xfrm flipH="1">
            <a:off x="8159260" y="2204348"/>
            <a:ext cx="143421" cy="7898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7109402" y="2429570"/>
            <a:ext cx="2442860" cy="2212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51" name="Object 12"/>
          <p:cNvGraphicFramePr>
            <a:graphicFrameLocks noChangeAspect="1"/>
          </p:cNvGraphicFramePr>
          <p:nvPr>
            <p:extLst>
              <p:ext uri="{D42A27DB-BD31-4B8C-83A1-F6EECF244321}">
                <p14:modId xmlns:p14="http://schemas.microsoft.com/office/powerpoint/2010/main" val="3237514323"/>
              </p:ext>
            </p:extLst>
          </p:nvPr>
        </p:nvGraphicFramePr>
        <p:xfrm>
          <a:off x="8001000" y="3662363"/>
          <a:ext cx="623888" cy="241300"/>
        </p:xfrm>
        <a:graphic>
          <a:graphicData uri="http://schemas.openxmlformats.org/presentationml/2006/ole">
            <mc:AlternateContent xmlns:mc="http://schemas.openxmlformats.org/markup-compatibility/2006">
              <mc:Choice xmlns:v="urn:schemas-microsoft-com:vml" Requires="v">
                <p:oleObj spid="_x0000_s36156" name="Equation" r:id="rId11" imgW="393700" imgH="152400" progId="Equation.DSMT4">
                  <p:embed/>
                </p:oleObj>
              </mc:Choice>
              <mc:Fallback>
                <p:oleObj name="Equation" r:id="rId11" imgW="393700" imgH="152400" progId="Equation.DSMT4">
                  <p:embed/>
                  <p:pic>
                    <p:nvPicPr>
                      <p:cNvPr id="0" name="Picture 26"/>
                      <p:cNvPicPr>
                        <a:picLocks noChangeAspect="1" noChangeArrowheads="1"/>
                      </p:cNvPicPr>
                      <p:nvPr/>
                    </p:nvPicPr>
                    <p:blipFill>
                      <a:blip r:embed="rId12"/>
                      <a:srcRect/>
                      <a:stretch>
                        <a:fillRect/>
                      </a:stretch>
                    </p:blipFill>
                    <p:spPr bwMode="auto">
                      <a:xfrm>
                        <a:off x="8001000" y="3662363"/>
                        <a:ext cx="623888"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 name="Rectangle 51"/>
          <p:cNvSpPr/>
          <p:nvPr/>
        </p:nvSpPr>
        <p:spPr>
          <a:xfrm>
            <a:off x="7703367" y="1808313"/>
            <a:ext cx="622813" cy="87521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3" name="Object 2"/>
          <p:cNvGraphicFramePr>
            <a:graphicFrameLocks noChangeAspect="1"/>
          </p:cNvGraphicFramePr>
          <p:nvPr>
            <p:extLst>
              <p:ext uri="{D42A27DB-BD31-4B8C-83A1-F6EECF244321}">
                <p14:modId xmlns:p14="http://schemas.microsoft.com/office/powerpoint/2010/main" val="3209261165"/>
              </p:ext>
            </p:extLst>
          </p:nvPr>
        </p:nvGraphicFramePr>
        <p:xfrm>
          <a:off x="7910464" y="2467354"/>
          <a:ext cx="415716" cy="216172"/>
        </p:xfrm>
        <a:graphic>
          <a:graphicData uri="http://schemas.openxmlformats.org/presentationml/2006/ole">
            <mc:AlternateContent xmlns:mc="http://schemas.openxmlformats.org/markup-compatibility/2006">
              <mc:Choice xmlns:v="urn:schemas-microsoft-com:vml" Requires="v">
                <p:oleObj spid="_x0000_s36157" name="Equation" r:id="rId13" imgW="317500" imgH="165100" progId="Equation.DSMT4">
                  <p:embed/>
                </p:oleObj>
              </mc:Choice>
              <mc:Fallback>
                <p:oleObj name="Equation" r:id="rId13" imgW="317500" imgH="165100" progId="Equation.DSMT4">
                  <p:embed/>
                  <p:pic>
                    <p:nvPicPr>
                      <p:cNvPr id="0" name="Picture 27"/>
                      <p:cNvPicPr>
                        <a:picLocks noChangeAspect="1" noChangeArrowheads="1"/>
                      </p:cNvPicPr>
                      <p:nvPr/>
                    </p:nvPicPr>
                    <p:blipFill>
                      <a:blip r:embed="rId14"/>
                      <a:srcRect/>
                      <a:stretch>
                        <a:fillRect/>
                      </a:stretch>
                    </p:blipFill>
                    <p:spPr bwMode="auto">
                      <a:xfrm>
                        <a:off x="7910464" y="2467354"/>
                        <a:ext cx="415716" cy="21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54" name="Straight Connector 53"/>
          <p:cNvCxnSpPr/>
          <p:nvPr/>
        </p:nvCxnSpPr>
        <p:spPr>
          <a:xfrm rot="16200000" flipH="1">
            <a:off x="8259665" y="2243146"/>
            <a:ext cx="133030" cy="554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a:off x="8021380" y="948886"/>
            <a:ext cx="512023" cy="1255462"/>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6" name="Object 2"/>
          <p:cNvGraphicFramePr>
            <a:graphicFrameLocks noChangeAspect="1"/>
          </p:cNvGraphicFramePr>
          <p:nvPr>
            <p:extLst>
              <p:ext uri="{D42A27DB-BD31-4B8C-83A1-F6EECF244321}">
                <p14:modId xmlns:p14="http://schemas.microsoft.com/office/powerpoint/2010/main" val="386414"/>
              </p:ext>
            </p:extLst>
          </p:nvPr>
        </p:nvGraphicFramePr>
        <p:xfrm>
          <a:off x="7106980" y="2245919"/>
          <a:ext cx="399087" cy="266058"/>
        </p:xfrm>
        <a:graphic>
          <a:graphicData uri="http://schemas.openxmlformats.org/presentationml/2006/ole">
            <mc:AlternateContent xmlns:mc="http://schemas.openxmlformats.org/markup-compatibility/2006">
              <mc:Choice xmlns:v="urn:schemas-microsoft-com:vml" Requires="v">
                <p:oleObj spid="_x0000_s36158" name="Equation" r:id="rId15" imgW="304800" imgH="203200" progId="Equation.DSMT4">
                  <p:embed/>
                </p:oleObj>
              </mc:Choice>
              <mc:Fallback>
                <p:oleObj name="Equation" r:id="rId15" imgW="304800" imgH="203200" progId="Equation.DSMT4">
                  <p:embed/>
                  <p:pic>
                    <p:nvPicPr>
                      <p:cNvPr id="0" name="Picture 28"/>
                      <p:cNvPicPr>
                        <a:picLocks noChangeAspect="1" noChangeArrowheads="1"/>
                      </p:cNvPicPr>
                      <p:nvPr/>
                    </p:nvPicPr>
                    <p:blipFill>
                      <a:blip r:embed="rId16"/>
                      <a:srcRect/>
                      <a:stretch>
                        <a:fillRect/>
                      </a:stretch>
                    </p:blipFill>
                    <p:spPr bwMode="auto">
                      <a:xfrm>
                        <a:off x="7106980" y="2245919"/>
                        <a:ext cx="399087" cy="26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57" name="Straight Arrow Connector 56"/>
          <p:cNvCxnSpPr/>
          <p:nvPr/>
        </p:nvCxnSpPr>
        <p:spPr>
          <a:xfrm rot="10800000" flipV="1">
            <a:off x="7106980" y="1676400"/>
            <a:ext cx="757809" cy="20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8" name="Object 2"/>
          <p:cNvGraphicFramePr>
            <a:graphicFrameLocks noChangeAspect="1"/>
          </p:cNvGraphicFramePr>
          <p:nvPr>
            <p:extLst>
              <p:ext uri="{D42A27DB-BD31-4B8C-83A1-F6EECF244321}">
                <p14:modId xmlns:p14="http://schemas.microsoft.com/office/powerpoint/2010/main" val="2220281294"/>
              </p:ext>
            </p:extLst>
          </p:nvPr>
        </p:nvGraphicFramePr>
        <p:xfrm>
          <a:off x="6757988" y="1365250"/>
          <a:ext cx="798512" cy="266700"/>
        </p:xfrm>
        <a:graphic>
          <a:graphicData uri="http://schemas.openxmlformats.org/presentationml/2006/ole">
            <mc:AlternateContent xmlns:mc="http://schemas.openxmlformats.org/markup-compatibility/2006">
              <mc:Choice xmlns:v="urn:schemas-microsoft-com:vml" Requires="v">
                <p:oleObj spid="_x0000_s36159" name="Equation" r:id="rId17" imgW="609600" imgH="203200" progId="Equation.DSMT4">
                  <p:embed/>
                </p:oleObj>
              </mc:Choice>
              <mc:Fallback>
                <p:oleObj name="Equation" r:id="rId17" imgW="609600" imgH="203200" progId="Equation.DSMT4">
                  <p:embed/>
                  <p:pic>
                    <p:nvPicPr>
                      <p:cNvPr id="0" name="Picture 29"/>
                      <p:cNvPicPr>
                        <a:picLocks noChangeAspect="1" noChangeArrowheads="1"/>
                      </p:cNvPicPr>
                      <p:nvPr/>
                    </p:nvPicPr>
                    <p:blipFill>
                      <a:blip r:embed="rId18"/>
                      <a:srcRect/>
                      <a:stretch>
                        <a:fillRect/>
                      </a:stretch>
                    </p:blipFill>
                    <p:spPr bwMode="auto">
                      <a:xfrm>
                        <a:off x="6757988" y="1365250"/>
                        <a:ext cx="798512"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59" name="Straight Connector 58"/>
          <p:cNvCxnSpPr/>
          <p:nvPr/>
        </p:nvCxnSpPr>
        <p:spPr>
          <a:xfrm>
            <a:off x="6477000" y="2209800"/>
            <a:ext cx="1832409" cy="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2321845" y="2133600"/>
            <a:ext cx="54670" cy="3098800"/>
          </a:xfrm>
          <a:custGeom>
            <a:avLst/>
            <a:gdLst>
              <a:gd name="connsiteX0" fmla="*/ 2255 w 54670"/>
              <a:gd name="connsiteY0" fmla="*/ 0 h 3098800"/>
              <a:gd name="connsiteX1" fmla="*/ 27655 w 54670"/>
              <a:gd name="connsiteY1" fmla="*/ 228600 h 3098800"/>
              <a:gd name="connsiteX2" fmla="*/ 53055 w 54670"/>
              <a:gd name="connsiteY2" fmla="*/ 635000 h 3098800"/>
              <a:gd name="connsiteX3" fmla="*/ 40355 w 54670"/>
              <a:gd name="connsiteY3" fmla="*/ 1219200 h 3098800"/>
              <a:gd name="connsiteX4" fmla="*/ 27655 w 54670"/>
              <a:gd name="connsiteY4" fmla="*/ 1270000 h 3098800"/>
              <a:gd name="connsiteX5" fmla="*/ 2255 w 54670"/>
              <a:gd name="connsiteY5" fmla="*/ 1308100 h 3098800"/>
              <a:gd name="connsiteX6" fmla="*/ 27655 w 54670"/>
              <a:gd name="connsiteY6" fmla="*/ 2146300 h 3098800"/>
              <a:gd name="connsiteX7" fmla="*/ 40355 w 54670"/>
              <a:gd name="connsiteY7" fmla="*/ 2247900 h 3098800"/>
              <a:gd name="connsiteX8" fmla="*/ 27655 w 54670"/>
              <a:gd name="connsiteY8" fmla="*/ 2374900 h 3098800"/>
              <a:gd name="connsiteX9" fmla="*/ 14955 w 54670"/>
              <a:gd name="connsiteY9" fmla="*/ 2413000 h 3098800"/>
              <a:gd name="connsiteX10" fmla="*/ 2255 w 54670"/>
              <a:gd name="connsiteY10" fmla="*/ 2463800 h 3098800"/>
              <a:gd name="connsiteX11" fmla="*/ 14955 w 54670"/>
              <a:gd name="connsiteY11" fmla="*/ 3098800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70" h="3098800">
                <a:moveTo>
                  <a:pt x="2255" y="0"/>
                </a:moveTo>
                <a:cubicBezTo>
                  <a:pt x="10722" y="76200"/>
                  <a:pt x="22771" y="152087"/>
                  <a:pt x="27655" y="228600"/>
                </a:cubicBezTo>
                <a:cubicBezTo>
                  <a:pt x="54670" y="651841"/>
                  <a:pt x="0" y="475835"/>
                  <a:pt x="53055" y="635000"/>
                </a:cubicBezTo>
                <a:cubicBezTo>
                  <a:pt x="48822" y="829733"/>
                  <a:pt x="48140" y="1024576"/>
                  <a:pt x="40355" y="1219200"/>
                </a:cubicBezTo>
                <a:cubicBezTo>
                  <a:pt x="39657" y="1236641"/>
                  <a:pt x="34531" y="1253957"/>
                  <a:pt x="27655" y="1270000"/>
                </a:cubicBezTo>
                <a:cubicBezTo>
                  <a:pt x="21642" y="1284029"/>
                  <a:pt x="10722" y="1295400"/>
                  <a:pt x="2255" y="1308100"/>
                </a:cubicBezTo>
                <a:cubicBezTo>
                  <a:pt x="10722" y="1587500"/>
                  <a:pt x="16332" y="1867001"/>
                  <a:pt x="27655" y="2146300"/>
                </a:cubicBezTo>
                <a:cubicBezTo>
                  <a:pt x="29038" y="2180402"/>
                  <a:pt x="40355" y="2213770"/>
                  <a:pt x="40355" y="2247900"/>
                </a:cubicBezTo>
                <a:cubicBezTo>
                  <a:pt x="40355" y="2290444"/>
                  <a:pt x="34124" y="2332850"/>
                  <a:pt x="27655" y="2374900"/>
                </a:cubicBezTo>
                <a:cubicBezTo>
                  <a:pt x="25619" y="2388131"/>
                  <a:pt x="18633" y="2400128"/>
                  <a:pt x="14955" y="2413000"/>
                </a:cubicBezTo>
                <a:cubicBezTo>
                  <a:pt x="10160" y="2429783"/>
                  <a:pt x="6488" y="2446867"/>
                  <a:pt x="2255" y="2463800"/>
                </a:cubicBezTo>
                <a:cubicBezTo>
                  <a:pt x="21852" y="2836152"/>
                  <a:pt x="14955" y="2624555"/>
                  <a:pt x="14955" y="3098800"/>
                </a:cubicBezTo>
              </a:path>
            </a:pathLst>
          </a:custGeom>
          <a:noFill/>
          <a:ln w="9525"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5872" name="Object 32"/>
          <p:cNvGraphicFramePr>
            <a:graphicFrameLocks noChangeAspect="1"/>
          </p:cNvGraphicFramePr>
          <p:nvPr>
            <p:extLst>
              <p:ext uri="{D42A27DB-BD31-4B8C-83A1-F6EECF244321}">
                <p14:modId xmlns:p14="http://schemas.microsoft.com/office/powerpoint/2010/main" val="1723170691"/>
              </p:ext>
            </p:extLst>
          </p:nvPr>
        </p:nvGraphicFramePr>
        <p:xfrm>
          <a:off x="1143000" y="948532"/>
          <a:ext cx="196850" cy="312737"/>
        </p:xfrm>
        <a:graphic>
          <a:graphicData uri="http://schemas.openxmlformats.org/presentationml/2006/ole">
            <mc:AlternateContent xmlns:mc="http://schemas.openxmlformats.org/markup-compatibility/2006">
              <mc:Choice xmlns:v="urn:schemas-microsoft-com:vml" Requires="v">
                <p:oleObj spid="_x0000_s36160" name="Equation" r:id="rId19" imgW="127000" imgH="203200" progId="Equation.DSMT4">
                  <p:embed/>
                </p:oleObj>
              </mc:Choice>
              <mc:Fallback>
                <p:oleObj name="Equation" r:id="rId19" imgW="127000" imgH="203200" progId="Equation.DSMT4">
                  <p:embed/>
                  <p:pic>
                    <p:nvPicPr>
                      <p:cNvPr id="0" name="Picture 32"/>
                      <p:cNvPicPr>
                        <a:picLocks noChangeAspect="1" noChangeArrowheads="1"/>
                      </p:cNvPicPr>
                      <p:nvPr/>
                    </p:nvPicPr>
                    <p:blipFill>
                      <a:blip r:embed="rId20"/>
                      <a:srcRect/>
                      <a:stretch>
                        <a:fillRect/>
                      </a:stretch>
                    </p:blipFill>
                    <p:spPr bwMode="auto">
                      <a:xfrm>
                        <a:off x="1143000" y="948532"/>
                        <a:ext cx="196850"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610600" y="6400800"/>
            <a:ext cx="426168" cy="276999"/>
          </a:xfrm>
          <a:prstGeom prst="rect">
            <a:avLst/>
          </a:prstGeom>
          <a:noFill/>
        </p:spPr>
        <p:txBody>
          <a:bodyPr wrap="none" rtlCol="0">
            <a:spAutoFit/>
          </a:bodyPr>
          <a:lstStyle/>
          <a:p>
            <a:r>
              <a:rPr lang="en-US" sz="1200" dirty="0"/>
              <a:t>27.)</a:t>
            </a:r>
          </a:p>
        </p:txBody>
      </p:sp>
      <p:graphicFrame>
        <p:nvGraphicFramePr>
          <p:cNvPr id="36873" name="Object 9"/>
          <p:cNvGraphicFramePr>
            <a:graphicFrameLocks noChangeAspect="1"/>
          </p:cNvGraphicFramePr>
          <p:nvPr>
            <p:extLst>
              <p:ext uri="{D42A27DB-BD31-4B8C-83A1-F6EECF244321}">
                <p14:modId xmlns:p14="http://schemas.microsoft.com/office/powerpoint/2010/main" val="502471168"/>
              </p:ext>
            </p:extLst>
          </p:nvPr>
        </p:nvGraphicFramePr>
        <p:xfrm>
          <a:off x="465138" y="2598738"/>
          <a:ext cx="2117725" cy="1795462"/>
        </p:xfrm>
        <a:graphic>
          <a:graphicData uri="http://schemas.openxmlformats.org/presentationml/2006/ole">
            <mc:AlternateContent xmlns:mc="http://schemas.openxmlformats.org/markup-compatibility/2006">
              <mc:Choice xmlns:v="urn:schemas-microsoft-com:vml" Requires="v">
                <p:oleObj spid="_x0000_s37197" name="Equation" r:id="rId3" imgW="1689100" imgH="1435100" progId="Equation.DSMT4">
                  <p:embed/>
                </p:oleObj>
              </mc:Choice>
              <mc:Fallback>
                <p:oleObj name="Equation" r:id="rId3" imgW="1689100" imgH="1435100" progId="Equation.DSMT4">
                  <p:embed/>
                  <p:pic>
                    <p:nvPicPr>
                      <p:cNvPr id="0" name="Picture 9"/>
                      <p:cNvPicPr>
                        <a:picLocks noChangeAspect="1" noChangeArrowheads="1"/>
                      </p:cNvPicPr>
                      <p:nvPr/>
                    </p:nvPicPr>
                    <p:blipFill>
                      <a:blip r:embed="rId4"/>
                      <a:srcRect/>
                      <a:stretch>
                        <a:fillRect/>
                      </a:stretch>
                    </p:blipFill>
                    <p:spPr bwMode="auto">
                      <a:xfrm>
                        <a:off x="465138" y="2598738"/>
                        <a:ext cx="2117725" cy="179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874" name="Object 10"/>
          <p:cNvGraphicFramePr>
            <a:graphicFrameLocks noChangeAspect="1"/>
          </p:cNvGraphicFramePr>
          <p:nvPr>
            <p:extLst>
              <p:ext uri="{D42A27DB-BD31-4B8C-83A1-F6EECF244321}">
                <p14:modId xmlns:p14="http://schemas.microsoft.com/office/powerpoint/2010/main" val="2476908781"/>
              </p:ext>
            </p:extLst>
          </p:nvPr>
        </p:nvGraphicFramePr>
        <p:xfrm>
          <a:off x="3132138" y="2598738"/>
          <a:ext cx="2266950" cy="2105025"/>
        </p:xfrm>
        <a:graphic>
          <a:graphicData uri="http://schemas.openxmlformats.org/presentationml/2006/ole">
            <mc:AlternateContent xmlns:mc="http://schemas.openxmlformats.org/markup-compatibility/2006">
              <mc:Choice xmlns:v="urn:schemas-microsoft-com:vml" Requires="v">
                <p:oleObj spid="_x0000_s37198" name="Equation" r:id="rId5" imgW="1790700" imgH="1663700" progId="Equation.DSMT4">
                  <p:embed/>
                </p:oleObj>
              </mc:Choice>
              <mc:Fallback>
                <p:oleObj name="Equation" r:id="rId5" imgW="1790700" imgH="1663700" progId="Equation.DSMT4">
                  <p:embed/>
                  <p:pic>
                    <p:nvPicPr>
                      <p:cNvPr id="0" name="Picture 10"/>
                      <p:cNvPicPr>
                        <a:picLocks noChangeAspect="1" noChangeArrowheads="1"/>
                      </p:cNvPicPr>
                      <p:nvPr/>
                    </p:nvPicPr>
                    <p:blipFill>
                      <a:blip r:embed="rId6"/>
                      <a:srcRect/>
                      <a:stretch>
                        <a:fillRect/>
                      </a:stretch>
                    </p:blipFill>
                    <p:spPr bwMode="auto">
                      <a:xfrm>
                        <a:off x="3132138" y="2598738"/>
                        <a:ext cx="226695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TextBox 16"/>
          <p:cNvSpPr txBox="1"/>
          <p:nvPr/>
        </p:nvSpPr>
        <p:spPr>
          <a:xfrm>
            <a:off x="457199" y="246786"/>
            <a:ext cx="4949825" cy="218521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event 3</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barn’s front door </a:t>
            </a:r>
            <a:r>
              <a:rPr lang="en-US" sz="2000" dirty="0">
                <a:latin typeface="Times New Roman" panose="02020603050405020304" pitchFamily="18" charset="0"/>
                <a:cs typeface="Times New Roman" panose="02020603050405020304" pitchFamily="18" charset="0"/>
              </a:rPr>
              <a:t>reaches the </a:t>
            </a:r>
            <a:r>
              <a:rPr lang="en-US" sz="2000" i="1" dirty="0">
                <a:latin typeface="Times New Roman" panose="02020603050405020304" pitchFamily="18" charset="0"/>
                <a:cs typeface="Times New Roman" panose="02020603050405020304" pitchFamily="18" charset="0"/>
              </a:rPr>
              <a:t>left-end of the pole</a:t>
            </a:r>
            <a:r>
              <a:rPr lang="en-US" sz="2000" dirty="0">
                <a:latin typeface="Times New Roman" panose="02020603050405020304" pitchFamily="18" charset="0"/>
                <a:cs typeface="Times New Roman" panose="02020603050405020304" pitchFamily="18" charset="0"/>
              </a:rPr>
              <a:t>; in the barn’s frame, this happens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at time ct =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Once again, for completeness, in the pole’s frame this happens at: </a:t>
            </a:r>
          </a:p>
          <a:p>
            <a:endParaRPr lang="en-US" dirty="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975312638"/>
              </p:ext>
            </p:extLst>
          </p:nvPr>
        </p:nvGraphicFramePr>
        <p:xfrm>
          <a:off x="3657600" y="923160"/>
          <a:ext cx="196068" cy="313709"/>
        </p:xfrm>
        <a:graphic>
          <a:graphicData uri="http://schemas.openxmlformats.org/presentationml/2006/ole">
            <mc:AlternateContent xmlns:mc="http://schemas.openxmlformats.org/markup-compatibility/2006">
              <mc:Choice xmlns:v="urn:schemas-microsoft-com:vml" Requires="v">
                <p:oleObj spid="_x0000_s37199" name="Equation" r:id="rId7" imgW="127000" imgH="203200" progId="Equation.DSMT4">
                  <p:embed/>
                </p:oleObj>
              </mc:Choice>
              <mc:Fallback>
                <p:oleObj name="Equation" r:id="rId7" imgW="127000" imgH="203200" progId="Equation.DSMT4">
                  <p:embed/>
                  <p:pic>
                    <p:nvPicPr>
                      <p:cNvPr id="0" name="Picture 13"/>
                      <p:cNvPicPr>
                        <a:picLocks noChangeAspect="1" noChangeArrowheads="1"/>
                      </p:cNvPicPr>
                      <p:nvPr/>
                    </p:nvPicPr>
                    <p:blipFill>
                      <a:blip r:embed="rId8"/>
                      <a:srcRect/>
                      <a:stretch>
                        <a:fillRect/>
                      </a:stretch>
                    </p:blipFill>
                    <p:spPr bwMode="auto">
                      <a:xfrm>
                        <a:off x="3657600" y="923160"/>
                        <a:ext cx="196068" cy="31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TextBox 18"/>
          <p:cNvSpPr txBox="1"/>
          <p:nvPr/>
        </p:nvSpPr>
        <p:spPr>
          <a:xfrm>
            <a:off x="381000" y="5276192"/>
            <a:ext cx="83820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Again, this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coordinate makes sense.  The pole in the pole’s frame had a length of 2d.  As its left end was located to the left of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it isn’t surprising that its calculated value would be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-2d (</a:t>
            </a:r>
            <a:r>
              <a:rPr lang="en-US" sz="2000" dirty="0" err="1">
                <a:latin typeface="Times New Roman" panose="02020603050405020304" pitchFamily="18" charset="0"/>
                <a:cs typeface="Times New Roman" panose="02020603050405020304" pitchFamily="18" charset="0"/>
              </a:rPr>
              <a:t>hee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hee</a:t>
            </a:r>
            <a:r>
              <a:rPr lang="en-US" sz="2000" dirty="0">
                <a:latin typeface="Times New Roman" panose="02020603050405020304" pitchFamily="18" charset="0"/>
                <a:cs typeface="Times New Roman" panose="02020603050405020304" pitchFamily="18" charset="0"/>
              </a:rPr>
              <a:t>—isn’t this fun?).</a:t>
            </a:r>
          </a:p>
        </p:txBody>
      </p:sp>
      <p:graphicFrame>
        <p:nvGraphicFramePr>
          <p:cNvPr id="20" name="Object 2"/>
          <p:cNvGraphicFramePr>
            <a:graphicFrameLocks noChangeAspect="1"/>
          </p:cNvGraphicFramePr>
          <p:nvPr>
            <p:extLst>
              <p:ext uri="{D42A27DB-BD31-4B8C-83A1-F6EECF244321}">
                <p14:modId xmlns:p14="http://schemas.microsoft.com/office/powerpoint/2010/main" val="629570887"/>
              </p:ext>
            </p:extLst>
          </p:nvPr>
        </p:nvGraphicFramePr>
        <p:xfrm>
          <a:off x="5112270" y="1220142"/>
          <a:ext cx="719138" cy="222250"/>
        </p:xfrm>
        <a:graphic>
          <a:graphicData uri="http://schemas.openxmlformats.org/presentationml/2006/ole">
            <mc:AlternateContent xmlns:mc="http://schemas.openxmlformats.org/markup-compatibility/2006">
              <mc:Choice xmlns:v="urn:schemas-microsoft-com:vml" Requires="v">
                <p:oleObj spid="_x0000_s37200" name="Equation" r:id="rId9" imgW="495300" imgH="152400" progId="Equation.DSMT4">
                  <p:embed/>
                </p:oleObj>
              </mc:Choice>
              <mc:Fallback>
                <p:oleObj name="Equation" r:id="rId9" imgW="495300" imgH="152400" progId="Equation.DSMT4">
                  <p:embed/>
                  <p:pic>
                    <p:nvPicPr>
                      <p:cNvPr id="0" name="Picture 16"/>
                      <p:cNvPicPr>
                        <a:picLocks noChangeAspect="1" noChangeArrowheads="1"/>
                      </p:cNvPicPr>
                      <p:nvPr/>
                    </p:nvPicPr>
                    <p:blipFill>
                      <a:blip r:embed="rId10"/>
                      <a:srcRect/>
                      <a:stretch>
                        <a:fillRect/>
                      </a:stretch>
                    </p:blipFill>
                    <p:spPr bwMode="auto">
                      <a:xfrm>
                        <a:off x="5112270" y="1220142"/>
                        <a:ext cx="719138"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1302432740"/>
              </p:ext>
            </p:extLst>
          </p:nvPr>
        </p:nvGraphicFramePr>
        <p:xfrm>
          <a:off x="6604000" y="3421063"/>
          <a:ext cx="908050" cy="238125"/>
        </p:xfrm>
        <a:graphic>
          <a:graphicData uri="http://schemas.openxmlformats.org/presentationml/2006/ole">
            <mc:AlternateContent xmlns:mc="http://schemas.openxmlformats.org/markup-compatibility/2006">
              <mc:Choice xmlns:v="urn:schemas-microsoft-com:vml" Requires="v">
                <p:oleObj spid="_x0000_s37201" name="Equation" r:id="rId11" imgW="558800" imgH="165100" progId="Equation.DSMT4">
                  <p:embed/>
                </p:oleObj>
              </mc:Choice>
              <mc:Fallback>
                <p:oleObj name="Equation" r:id="rId11" imgW="558800" imgH="165100" progId="Equation.DSMT4">
                  <p:embed/>
                  <p:pic>
                    <p:nvPicPr>
                      <p:cNvPr id="0" name="Picture 17"/>
                      <p:cNvPicPr>
                        <a:picLocks noChangeAspect="1" noChangeArrowheads="1"/>
                      </p:cNvPicPr>
                      <p:nvPr/>
                    </p:nvPicPr>
                    <p:blipFill>
                      <a:blip r:embed="rId12"/>
                      <a:srcRect/>
                      <a:stretch>
                        <a:fillRect/>
                      </a:stretch>
                    </p:blipFill>
                    <p:spPr bwMode="auto">
                      <a:xfrm>
                        <a:off x="6604000" y="3421063"/>
                        <a:ext cx="9080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2" name="Straight Arrow Connector 21"/>
          <p:cNvCxnSpPr/>
          <p:nvPr/>
        </p:nvCxnSpPr>
        <p:spPr>
          <a:xfrm rot="10800000" flipV="1">
            <a:off x="6040005" y="3365802"/>
            <a:ext cx="2494396" cy="2080"/>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9" idx="0"/>
          </p:cNvCxnSpPr>
          <p:nvPr/>
        </p:nvCxnSpPr>
        <p:spPr>
          <a:xfrm flipH="1" flipV="1">
            <a:off x="5826091" y="2466434"/>
            <a:ext cx="143421" cy="120558"/>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9" idx="0"/>
          </p:cNvCxnSpPr>
          <p:nvPr/>
        </p:nvCxnSpPr>
        <p:spPr>
          <a:xfrm flipH="1">
            <a:off x="5826091" y="2586992"/>
            <a:ext cx="143421" cy="7898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7137887" y="2649758"/>
            <a:ext cx="2764854" cy="2504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6" name="Object 12"/>
          <p:cNvGraphicFramePr>
            <a:graphicFrameLocks noChangeAspect="1"/>
          </p:cNvGraphicFramePr>
          <p:nvPr>
            <p:extLst>
              <p:ext uri="{D42A27DB-BD31-4B8C-83A1-F6EECF244321}">
                <p14:modId xmlns:p14="http://schemas.microsoft.com/office/powerpoint/2010/main" val="1069299415"/>
              </p:ext>
            </p:extLst>
          </p:nvPr>
        </p:nvGraphicFramePr>
        <p:xfrm>
          <a:off x="8221663" y="4044950"/>
          <a:ext cx="563562" cy="241300"/>
        </p:xfrm>
        <a:graphic>
          <a:graphicData uri="http://schemas.openxmlformats.org/presentationml/2006/ole">
            <mc:AlternateContent xmlns:mc="http://schemas.openxmlformats.org/markup-compatibility/2006">
              <mc:Choice xmlns:v="urn:schemas-microsoft-com:vml" Requires="v">
                <p:oleObj spid="_x0000_s37202" name="Equation" r:id="rId13" imgW="355600" imgH="152400" progId="Equation.DSMT4">
                  <p:embed/>
                </p:oleObj>
              </mc:Choice>
              <mc:Fallback>
                <p:oleObj name="Equation" r:id="rId13" imgW="355600" imgH="152400" progId="Equation.DSMT4">
                  <p:embed/>
                  <p:pic>
                    <p:nvPicPr>
                      <p:cNvPr id="0" name="Picture 18"/>
                      <p:cNvPicPr>
                        <a:picLocks noChangeAspect="1" noChangeArrowheads="1"/>
                      </p:cNvPicPr>
                      <p:nvPr/>
                    </p:nvPicPr>
                    <p:blipFill>
                      <a:blip r:embed="rId14"/>
                      <a:srcRect/>
                      <a:stretch>
                        <a:fillRect/>
                      </a:stretch>
                    </p:blipFill>
                    <p:spPr bwMode="auto">
                      <a:xfrm>
                        <a:off x="8221663" y="4044950"/>
                        <a:ext cx="563562"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ctangle 26"/>
          <p:cNvSpPr/>
          <p:nvPr/>
        </p:nvSpPr>
        <p:spPr>
          <a:xfrm>
            <a:off x="6046706" y="2190957"/>
            <a:ext cx="584080" cy="87521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Object 2"/>
          <p:cNvGraphicFramePr>
            <a:graphicFrameLocks noChangeAspect="1"/>
          </p:cNvGraphicFramePr>
          <p:nvPr>
            <p:extLst>
              <p:ext uri="{D42A27DB-BD31-4B8C-83A1-F6EECF244321}">
                <p14:modId xmlns:p14="http://schemas.microsoft.com/office/powerpoint/2010/main" val="3421376254"/>
              </p:ext>
            </p:extLst>
          </p:nvPr>
        </p:nvGraphicFramePr>
        <p:xfrm>
          <a:off x="6200234" y="2789673"/>
          <a:ext cx="415716" cy="216172"/>
        </p:xfrm>
        <a:graphic>
          <a:graphicData uri="http://schemas.openxmlformats.org/presentationml/2006/ole">
            <mc:AlternateContent xmlns:mc="http://schemas.openxmlformats.org/markup-compatibility/2006">
              <mc:Choice xmlns:v="urn:schemas-microsoft-com:vml" Requires="v">
                <p:oleObj spid="_x0000_s37203" name="Equation" r:id="rId15" imgW="317500" imgH="165100" progId="Equation.DSMT4">
                  <p:embed/>
                </p:oleObj>
              </mc:Choice>
              <mc:Fallback>
                <p:oleObj name="Equation" r:id="rId15" imgW="317500" imgH="165100" progId="Equation.DSMT4">
                  <p:embed/>
                  <p:pic>
                    <p:nvPicPr>
                      <p:cNvPr id="0" name="Picture 19"/>
                      <p:cNvPicPr>
                        <a:picLocks noChangeAspect="1" noChangeArrowheads="1"/>
                      </p:cNvPicPr>
                      <p:nvPr/>
                    </p:nvPicPr>
                    <p:blipFill>
                      <a:blip r:embed="rId16"/>
                      <a:srcRect/>
                      <a:stretch>
                        <a:fillRect/>
                      </a:stretch>
                    </p:blipFill>
                    <p:spPr bwMode="auto">
                      <a:xfrm>
                        <a:off x="6200234" y="2789673"/>
                        <a:ext cx="415716" cy="21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Freeform 28"/>
          <p:cNvSpPr/>
          <p:nvPr/>
        </p:nvSpPr>
        <p:spPr>
          <a:xfrm>
            <a:off x="5688211" y="1331530"/>
            <a:ext cx="512023" cy="1255462"/>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0" name="Object 2"/>
          <p:cNvGraphicFramePr>
            <a:graphicFrameLocks noChangeAspect="1"/>
          </p:cNvGraphicFramePr>
          <p:nvPr>
            <p:extLst>
              <p:ext uri="{D42A27DB-BD31-4B8C-83A1-F6EECF244321}">
                <p14:modId xmlns:p14="http://schemas.microsoft.com/office/powerpoint/2010/main" val="2962248279"/>
              </p:ext>
            </p:extLst>
          </p:nvPr>
        </p:nvGraphicFramePr>
        <p:xfrm>
          <a:off x="7058102" y="2624845"/>
          <a:ext cx="399087" cy="266058"/>
        </p:xfrm>
        <a:graphic>
          <a:graphicData uri="http://schemas.openxmlformats.org/presentationml/2006/ole">
            <mc:AlternateContent xmlns:mc="http://schemas.openxmlformats.org/markup-compatibility/2006">
              <mc:Choice xmlns:v="urn:schemas-microsoft-com:vml" Requires="v">
                <p:oleObj spid="_x0000_s37204" name="Equation" r:id="rId17" imgW="304800" imgH="203200" progId="Equation.DSMT4">
                  <p:embed/>
                </p:oleObj>
              </mc:Choice>
              <mc:Fallback>
                <p:oleObj name="Equation" r:id="rId17" imgW="304800" imgH="203200" progId="Equation.DSMT4">
                  <p:embed/>
                  <p:pic>
                    <p:nvPicPr>
                      <p:cNvPr id="0" name="Picture 20"/>
                      <p:cNvPicPr>
                        <a:picLocks noChangeAspect="1" noChangeArrowheads="1"/>
                      </p:cNvPicPr>
                      <p:nvPr/>
                    </p:nvPicPr>
                    <p:blipFill>
                      <a:blip r:embed="rId18"/>
                      <a:srcRect/>
                      <a:stretch>
                        <a:fillRect/>
                      </a:stretch>
                    </p:blipFill>
                    <p:spPr bwMode="auto">
                      <a:xfrm>
                        <a:off x="7058102" y="2624845"/>
                        <a:ext cx="399087" cy="26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1" name="Straight Arrow Connector 30"/>
          <p:cNvCxnSpPr/>
          <p:nvPr/>
        </p:nvCxnSpPr>
        <p:spPr>
          <a:xfrm rot="10800000">
            <a:off x="5831409" y="1954654"/>
            <a:ext cx="644693"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2"/>
          <p:cNvGraphicFramePr>
            <a:graphicFrameLocks noChangeAspect="1"/>
          </p:cNvGraphicFramePr>
          <p:nvPr>
            <p:extLst>
              <p:ext uri="{D42A27DB-BD31-4B8C-83A1-F6EECF244321}">
                <p14:modId xmlns:p14="http://schemas.microsoft.com/office/powerpoint/2010/main" val="1029326814"/>
              </p:ext>
            </p:extLst>
          </p:nvPr>
        </p:nvGraphicFramePr>
        <p:xfrm>
          <a:off x="6450013" y="1654175"/>
          <a:ext cx="800100" cy="266700"/>
        </p:xfrm>
        <a:graphic>
          <a:graphicData uri="http://schemas.openxmlformats.org/presentationml/2006/ole">
            <mc:AlternateContent xmlns:mc="http://schemas.openxmlformats.org/markup-compatibility/2006">
              <mc:Choice xmlns:v="urn:schemas-microsoft-com:vml" Requires="v">
                <p:oleObj spid="_x0000_s37205" name="Equation" r:id="rId19" imgW="609600" imgH="203200" progId="Equation.DSMT4">
                  <p:embed/>
                </p:oleObj>
              </mc:Choice>
              <mc:Fallback>
                <p:oleObj name="Equation" r:id="rId19" imgW="609600" imgH="203200" progId="Equation.DSMT4">
                  <p:embed/>
                  <p:pic>
                    <p:nvPicPr>
                      <p:cNvPr id="0" name="Picture 21"/>
                      <p:cNvPicPr>
                        <a:picLocks noChangeAspect="1" noChangeArrowheads="1"/>
                      </p:cNvPicPr>
                      <p:nvPr/>
                    </p:nvPicPr>
                    <p:blipFill>
                      <a:blip r:embed="rId20"/>
                      <a:srcRect/>
                      <a:stretch>
                        <a:fillRect/>
                      </a:stretch>
                    </p:blipFill>
                    <p:spPr bwMode="auto">
                      <a:xfrm>
                        <a:off x="6450013" y="1654175"/>
                        <a:ext cx="8001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Straight Connector 33"/>
          <p:cNvCxnSpPr/>
          <p:nvPr/>
        </p:nvCxnSpPr>
        <p:spPr>
          <a:xfrm rot="16200000" flipH="1">
            <a:off x="5976263" y="2599356"/>
            <a:ext cx="133030" cy="554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H="1" flipV="1">
            <a:off x="6046705" y="2624845"/>
            <a:ext cx="2450380" cy="415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6886" name="Object 22"/>
          <p:cNvGraphicFramePr>
            <a:graphicFrameLocks noChangeAspect="1"/>
          </p:cNvGraphicFramePr>
          <p:nvPr>
            <p:extLst>
              <p:ext uri="{D42A27DB-BD31-4B8C-83A1-F6EECF244321}">
                <p14:modId xmlns:p14="http://schemas.microsoft.com/office/powerpoint/2010/main" val="314238999"/>
              </p:ext>
            </p:extLst>
          </p:nvPr>
        </p:nvGraphicFramePr>
        <p:xfrm>
          <a:off x="5969512" y="4278707"/>
          <a:ext cx="1864801" cy="660006"/>
        </p:xfrm>
        <a:graphic>
          <a:graphicData uri="http://schemas.openxmlformats.org/presentationml/2006/ole">
            <mc:AlternateContent xmlns:mc="http://schemas.openxmlformats.org/markup-compatibility/2006">
              <mc:Choice xmlns:v="urn:schemas-microsoft-com:vml" Requires="v">
                <p:oleObj spid="_x0000_s37206" name="Equation" r:id="rId21" imgW="1358900" imgH="482600" progId="Equation.DSMT4">
                  <p:embed/>
                </p:oleObj>
              </mc:Choice>
              <mc:Fallback>
                <p:oleObj name="Equation" r:id="rId21" imgW="1358900" imgH="482600" progId="Equation.DSMT4">
                  <p:embed/>
                  <p:pic>
                    <p:nvPicPr>
                      <p:cNvPr id="0" name="Picture 22"/>
                      <p:cNvPicPr>
                        <a:picLocks noChangeAspect="1" noChangeArrowheads="1"/>
                      </p:cNvPicPr>
                      <p:nvPr/>
                    </p:nvPicPr>
                    <p:blipFill>
                      <a:blip r:embed="rId22"/>
                      <a:srcRect/>
                      <a:stretch>
                        <a:fillRect/>
                      </a:stretch>
                    </p:blipFill>
                    <p:spPr bwMode="auto">
                      <a:xfrm>
                        <a:off x="5969512" y="4278707"/>
                        <a:ext cx="1864801" cy="66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rot="5400000">
            <a:off x="3524828" y="4392529"/>
            <a:ext cx="3876845"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H="1">
            <a:off x="-474881" y="4427451"/>
            <a:ext cx="3946694" cy="1"/>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13460" y="6252370"/>
            <a:ext cx="726374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342053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2410879722"/>
              </p:ext>
            </p:extLst>
          </p:nvPr>
        </p:nvGraphicFramePr>
        <p:xfrm>
          <a:off x="2950136" y="6296820"/>
          <a:ext cx="1156687" cy="319086"/>
        </p:xfrm>
        <a:graphic>
          <a:graphicData uri="http://schemas.openxmlformats.org/presentationml/2006/ole">
            <mc:AlternateContent xmlns:mc="http://schemas.openxmlformats.org/markup-compatibility/2006">
              <mc:Choice xmlns:v="urn:schemas-microsoft-com:vml" Requires="v">
                <p:oleObj spid="_x0000_s26890" name="Equation" r:id="rId3" imgW="736600" imgH="203200" progId="Equation.DSMT4">
                  <p:embed/>
                </p:oleObj>
              </mc:Choice>
              <mc:Fallback>
                <p:oleObj name="Equation" r:id="rId3" imgW="736600" imgH="203200" progId="Equation.DSMT4">
                  <p:embed/>
                  <p:pic>
                    <p:nvPicPr>
                      <p:cNvPr id="0" name="Picture 4"/>
                      <p:cNvPicPr>
                        <a:picLocks noChangeAspect="1" noChangeArrowheads="1"/>
                      </p:cNvPicPr>
                      <p:nvPr/>
                    </p:nvPicPr>
                    <p:blipFill>
                      <a:blip r:embed="rId4"/>
                      <a:srcRect/>
                      <a:stretch>
                        <a:fillRect/>
                      </a:stretch>
                    </p:blipFill>
                    <p:spPr bwMode="auto">
                      <a:xfrm>
                        <a:off x="2950136" y="6296820"/>
                        <a:ext cx="1156687" cy="319086"/>
                      </a:xfrm>
                      <a:prstGeom prst="rect">
                        <a:avLst/>
                      </a:prstGeom>
                      <a:noFill/>
                      <a:ln>
                        <a:noFill/>
                      </a:ln>
                    </p:spPr>
                  </p:pic>
                </p:oleObj>
              </mc:Fallback>
            </mc:AlternateContent>
          </a:graphicData>
        </a:graphic>
      </p:graphicFrame>
      <p:cxnSp>
        <p:nvCxnSpPr>
          <p:cNvPr id="83" name="Straight Connector 82"/>
          <p:cNvCxnSpPr/>
          <p:nvPr/>
        </p:nvCxnSpPr>
        <p:spPr>
          <a:xfrm rot="5400000" flipH="1" flipV="1">
            <a:off x="3747160" y="4684712"/>
            <a:ext cx="3429000" cy="3177"/>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28.)</a:t>
            </a:r>
          </a:p>
        </p:txBody>
      </p:sp>
      <p:cxnSp>
        <p:nvCxnSpPr>
          <p:cNvPr id="133" name="Straight Connector 132"/>
          <p:cNvCxnSpPr/>
          <p:nvPr/>
        </p:nvCxnSpPr>
        <p:spPr>
          <a:xfrm>
            <a:off x="1499260" y="6248400"/>
            <a:ext cx="39624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570296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76" name="Freeform 75"/>
          <p:cNvSpPr/>
          <p:nvPr/>
        </p:nvSpPr>
        <p:spPr>
          <a:xfrm>
            <a:off x="1606550" y="4572000"/>
            <a:ext cx="527050" cy="292100"/>
          </a:xfrm>
          <a:custGeom>
            <a:avLst/>
            <a:gdLst>
              <a:gd name="connsiteX0" fmla="*/ 520700 w 527050"/>
              <a:gd name="connsiteY0" fmla="*/ 0 h 292100"/>
              <a:gd name="connsiteX1" fmla="*/ 508000 w 527050"/>
              <a:gd name="connsiteY1" fmla="*/ 177800 h 292100"/>
              <a:gd name="connsiteX2" fmla="*/ 406400 w 527050"/>
              <a:gd name="connsiteY2" fmla="*/ 266700 h 292100"/>
              <a:gd name="connsiteX3" fmla="*/ 0 w 52705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527050" h="292100">
                <a:moveTo>
                  <a:pt x="520700" y="0"/>
                </a:moveTo>
                <a:cubicBezTo>
                  <a:pt x="523875" y="66675"/>
                  <a:pt x="527050" y="133350"/>
                  <a:pt x="508000" y="177800"/>
                </a:cubicBezTo>
                <a:cubicBezTo>
                  <a:pt x="488950" y="222250"/>
                  <a:pt x="491067" y="247650"/>
                  <a:pt x="406400" y="266700"/>
                </a:cubicBezTo>
                <a:cubicBezTo>
                  <a:pt x="321733" y="285750"/>
                  <a:pt x="0" y="292100"/>
                  <a:pt x="0" y="292100"/>
                </a:cubicBezTo>
              </a:path>
            </a:pathLst>
          </a:cu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flipH="1">
            <a:off x="4883150" y="4572000"/>
            <a:ext cx="527050" cy="292100"/>
          </a:xfrm>
          <a:custGeom>
            <a:avLst/>
            <a:gdLst>
              <a:gd name="connsiteX0" fmla="*/ 520700 w 527050"/>
              <a:gd name="connsiteY0" fmla="*/ 0 h 292100"/>
              <a:gd name="connsiteX1" fmla="*/ 508000 w 527050"/>
              <a:gd name="connsiteY1" fmla="*/ 177800 h 292100"/>
              <a:gd name="connsiteX2" fmla="*/ 406400 w 527050"/>
              <a:gd name="connsiteY2" fmla="*/ 266700 h 292100"/>
              <a:gd name="connsiteX3" fmla="*/ 0 w 52705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527050" h="292100">
                <a:moveTo>
                  <a:pt x="520700" y="0"/>
                </a:moveTo>
                <a:cubicBezTo>
                  <a:pt x="523875" y="66675"/>
                  <a:pt x="527050" y="133350"/>
                  <a:pt x="508000" y="177800"/>
                </a:cubicBezTo>
                <a:cubicBezTo>
                  <a:pt x="488950" y="222250"/>
                  <a:pt x="491067" y="247650"/>
                  <a:pt x="406400" y="266700"/>
                </a:cubicBezTo>
                <a:cubicBezTo>
                  <a:pt x="321733" y="285750"/>
                  <a:pt x="0" y="292100"/>
                  <a:pt x="0" y="292100"/>
                </a:cubicBezTo>
              </a:path>
            </a:pathLst>
          </a:cu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6665" name="Object 41"/>
          <p:cNvGraphicFramePr>
            <a:graphicFrameLocks noChangeAspect="1"/>
          </p:cNvGraphicFramePr>
          <p:nvPr>
            <p:extLst>
              <p:ext uri="{D42A27DB-BD31-4B8C-83A1-F6EECF244321}">
                <p14:modId xmlns:p14="http://schemas.microsoft.com/office/powerpoint/2010/main" val="2660010105"/>
              </p:ext>
            </p:extLst>
          </p:nvPr>
        </p:nvGraphicFramePr>
        <p:xfrm>
          <a:off x="1866899" y="3657600"/>
          <a:ext cx="1410433" cy="952500"/>
        </p:xfrm>
        <a:graphic>
          <a:graphicData uri="http://schemas.openxmlformats.org/presentationml/2006/ole">
            <mc:AlternateContent xmlns:mc="http://schemas.openxmlformats.org/markup-compatibility/2006">
              <mc:Choice xmlns:v="urn:schemas-microsoft-com:vml" Requires="v">
                <p:oleObj spid="_x0000_s26891" name="Equation" r:id="rId5" imgW="977900" imgH="660400" progId="Equation.DSMT4">
                  <p:embed/>
                </p:oleObj>
              </mc:Choice>
              <mc:Fallback>
                <p:oleObj name="Equation" r:id="rId5" imgW="977900" imgH="660400" progId="Equation.DSMT4">
                  <p:embed/>
                  <p:pic>
                    <p:nvPicPr>
                      <p:cNvPr id="0" name="Picture 41"/>
                      <p:cNvPicPr>
                        <a:picLocks noChangeAspect="1" noChangeArrowheads="1"/>
                      </p:cNvPicPr>
                      <p:nvPr/>
                    </p:nvPicPr>
                    <p:blipFill>
                      <a:blip r:embed="rId6"/>
                      <a:srcRect/>
                      <a:stretch>
                        <a:fillRect/>
                      </a:stretch>
                    </p:blipFill>
                    <p:spPr bwMode="auto">
                      <a:xfrm>
                        <a:off x="1866899" y="3657600"/>
                        <a:ext cx="1410433"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666" name="Object 42"/>
          <p:cNvGraphicFramePr>
            <a:graphicFrameLocks noChangeAspect="1"/>
          </p:cNvGraphicFramePr>
          <p:nvPr>
            <p:extLst>
              <p:ext uri="{D42A27DB-BD31-4B8C-83A1-F6EECF244321}">
                <p14:modId xmlns:p14="http://schemas.microsoft.com/office/powerpoint/2010/main" val="3595866751"/>
              </p:ext>
            </p:extLst>
          </p:nvPr>
        </p:nvGraphicFramePr>
        <p:xfrm>
          <a:off x="3718262" y="3659188"/>
          <a:ext cx="1456988" cy="912812"/>
        </p:xfrm>
        <a:graphic>
          <a:graphicData uri="http://schemas.openxmlformats.org/presentationml/2006/ole">
            <mc:AlternateContent xmlns:mc="http://schemas.openxmlformats.org/markup-compatibility/2006">
              <mc:Choice xmlns:v="urn:schemas-microsoft-com:vml" Requires="v">
                <p:oleObj spid="_x0000_s26892" name="Equation" r:id="rId7" imgW="1054100" imgH="660400" progId="Equation.DSMT4">
                  <p:embed/>
                </p:oleObj>
              </mc:Choice>
              <mc:Fallback>
                <p:oleObj name="Equation" r:id="rId7" imgW="1054100" imgH="660400" progId="Equation.DSMT4">
                  <p:embed/>
                  <p:pic>
                    <p:nvPicPr>
                      <p:cNvPr id="0" name="Picture 42"/>
                      <p:cNvPicPr>
                        <a:picLocks noChangeAspect="1" noChangeArrowheads="1"/>
                      </p:cNvPicPr>
                      <p:nvPr/>
                    </p:nvPicPr>
                    <p:blipFill>
                      <a:blip r:embed="rId8"/>
                      <a:srcRect/>
                      <a:stretch>
                        <a:fillRect/>
                      </a:stretch>
                    </p:blipFill>
                    <p:spPr bwMode="auto">
                      <a:xfrm>
                        <a:off x="3718262" y="3659188"/>
                        <a:ext cx="1456988" cy="91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3" name="TextBox 52"/>
          <p:cNvSpPr txBox="1"/>
          <p:nvPr/>
        </p:nvSpPr>
        <p:spPr>
          <a:xfrm>
            <a:off x="152400" y="164068"/>
            <a:ext cx="633472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As before, we need a space-time diagram.  </a:t>
            </a:r>
          </a:p>
        </p:txBody>
      </p:sp>
      <p:sp>
        <p:nvSpPr>
          <p:cNvPr id="56" name="TextBox 55"/>
          <p:cNvSpPr txBox="1"/>
          <p:nvPr/>
        </p:nvSpPr>
        <p:spPr>
          <a:xfrm>
            <a:off x="385959" y="503872"/>
            <a:ext cx="8300841"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the pole’s frame of reference, assumed to be stationary, the primed coordinates are at right angles to one another.  The right-end is defined to be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so its world-line proceeds through the origin along the ct’ axis (remember, the world-line for a point that has a fixed position always runs parallel to the time axis).  The world-line for the </a:t>
            </a:r>
            <a:r>
              <a:rPr lang="en-US" sz="2000" i="1" dirty="0">
                <a:latin typeface="Times New Roman" panose="02020603050405020304" pitchFamily="18" charset="0"/>
                <a:cs typeface="Times New Roman" panose="02020603050405020304" pitchFamily="18" charset="0"/>
              </a:rPr>
              <a:t>pole’s left-end </a:t>
            </a:r>
            <a:r>
              <a:rPr lang="en-US" sz="2000" dirty="0">
                <a:latin typeface="Times New Roman" panose="02020603050405020304" pitchFamily="18" charset="0"/>
                <a:cs typeface="Times New Roman" panose="02020603050405020304" pitchFamily="18" charset="0"/>
              </a:rPr>
              <a:t>is at </a:t>
            </a:r>
            <a:r>
              <a:rPr lang="en-US" sz="2000" i="1" dirty="0" err="1">
                <a:latin typeface="Times New Roman" panose="02020603050405020304" pitchFamily="18" charset="0"/>
                <a:cs typeface="Times New Roman" panose="02020603050405020304" pitchFamily="18" charset="0"/>
              </a:rPr>
              <a:t>x</a:t>
            </a:r>
            <a:r>
              <a:rPr lang="en-US" sz="2000" i="1" dirty="0">
                <a:latin typeface="Times New Roman" panose="02020603050405020304" pitchFamily="18" charset="0"/>
                <a:cs typeface="Times New Roman" panose="02020603050405020304" pitchFamily="18" charset="0"/>
              </a:rPr>
              <a:t>’=-2d</a:t>
            </a:r>
            <a:r>
              <a:rPr lang="en-US" sz="2000" dirty="0">
                <a:latin typeface="Times New Roman" panose="02020603050405020304" pitchFamily="18" charset="0"/>
                <a:cs typeface="Times New Roman" panose="02020603050405020304" pitchFamily="18" charset="0"/>
              </a:rPr>
              <a:t>.</a:t>
            </a:r>
          </a:p>
        </p:txBody>
      </p:sp>
      <p:graphicFrame>
        <p:nvGraphicFramePr>
          <p:cNvPr id="26669" name="Object 45"/>
          <p:cNvGraphicFramePr>
            <a:graphicFrameLocks noChangeAspect="1"/>
          </p:cNvGraphicFramePr>
          <p:nvPr>
            <p:extLst>
              <p:ext uri="{D42A27DB-BD31-4B8C-83A1-F6EECF244321}">
                <p14:modId xmlns:p14="http://schemas.microsoft.com/office/powerpoint/2010/main" val="1832941457"/>
              </p:ext>
            </p:extLst>
          </p:nvPr>
        </p:nvGraphicFramePr>
        <p:xfrm>
          <a:off x="5105400" y="2454106"/>
          <a:ext cx="304800" cy="228600"/>
        </p:xfrm>
        <a:graphic>
          <a:graphicData uri="http://schemas.openxmlformats.org/presentationml/2006/ole">
            <mc:AlternateContent xmlns:mc="http://schemas.openxmlformats.org/markup-compatibility/2006">
              <mc:Choice xmlns:v="urn:schemas-microsoft-com:vml" Requires="v">
                <p:oleObj spid="_x0000_s26893" name="Equation" r:id="rId9" imgW="203200" imgH="152400" progId="Equation.DSMT4">
                  <p:embed/>
                </p:oleObj>
              </mc:Choice>
              <mc:Fallback>
                <p:oleObj name="Equation" r:id="rId9" imgW="203200" imgH="152400" progId="Equation.DSMT4">
                  <p:embed/>
                  <p:pic>
                    <p:nvPicPr>
                      <p:cNvPr id="0" name="Picture 45"/>
                      <p:cNvPicPr>
                        <a:picLocks noChangeAspect="1" noChangeArrowheads="1"/>
                      </p:cNvPicPr>
                      <p:nvPr/>
                    </p:nvPicPr>
                    <p:blipFill>
                      <a:blip r:embed="rId10"/>
                      <a:srcRect/>
                      <a:stretch>
                        <a:fillRect/>
                      </a:stretch>
                    </p:blipFill>
                    <p:spPr bwMode="auto">
                      <a:xfrm>
                        <a:off x="5105400" y="2454106"/>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670" name="Object 46"/>
          <p:cNvGraphicFramePr>
            <a:graphicFrameLocks noChangeAspect="1"/>
          </p:cNvGraphicFramePr>
          <p:nvPr>
            <p:extLst>
              <p:ext uri="{D42A27DB-BD31-4B8C-83A1-F6EECF244321}">
                <p14:modId xmlns:p14="http://schemas.microsoft.com/office/powerpoint/2010/main" val="3902672921"/>
              </p:ext>
            </p:extLst>
          </p:nvPr>
        </p:nvGraphicFramePr>
        <p:xfrm>
          <a:off x="7829550" y="6311900"/>
          <a:ext cx="247650" cy="228600"/>
        </p:xfrm>
        <a:graphic>
          <a:graphicData uri="http://schemas.openxmlformats.org/presentationml/2006/ole">
            <mc:AlternateContent xmlns:mc="http://schemas.openxmlformats.org/markup-compatibility/2006">
              <mc:Choice xmlns:v="urn:schemas-microsoft-com:vml" Requires="v">
                <p:oleObj spid="_x0000_s26894" name="Equation" r:id="rId11" imgW="165100" imgH="152400" progId="Equation.DSMT4">
                  <p:embed/>
                </p:oleObj>
              </mc:Choice>
              <mc:Fallback>
                <p:oleObj name="Equation" r:id="rId11" imgW="165100" imgH="152400" progId="Equation.DSMT4">
                  <p:embed/>
                  <p:pic>
                    <p:nvPicPr>
                      <p:cNvPr id="0" name="Picture 46"/>
                      <p:cNvPicPr>
                        <a:picLocks noChangeAspect="1" noChangeArrowheads="1"/>
                      </p:cNvPicPr>
                      <p:nvPr/>
                    </p:nvPicPr>
                    <p:blipFill>
                      <a:blip r:embed="rId12"/>
                      <a:srcRect/>
                      <a:stretch>
                        <a:fillRect/>
                      </a:stretch>
                    </p:blipFill>
                    <p:spPr bwMode="auto">
                      <a:xfrm>
                        <a:off x="7829550" y="6311900"/>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46"/>
          <p:cNvGraphicFramePr>
            <a:graphicFrameLocks noChangeAspect="1"/>
          </p:cNvGraphicFramePr>
          <p:nvPr>
            <p:extLst>
              <p:ext uri="{D42A27DB-BD31-4B8C-83A1-F6EECF244321}">
                <p14:modId xmlns:p14="http://schemas.microsoft.com/office/powerpoint/2010/main" val="945511990"/>
              </p:ext>
            </p:extLst>
          </p:nvPr>
        </p:nvGraphicFramePr>
        <p:xfrm>
          <a:off x="5184775" y="6426200"/>
          <a:ext cx="590550" cy="228600"/>
        </p:xfrm>
        <a:graphic>
          <a:graphicData uri="http://schemas.openxmlformats.org/presentationml/2006/ole">
            <mc:AlternateContent xmlns:mc="http://schemas.openxmlformats.org/markup-compatibility/2006">
              <mc:Choice xmlns:v="urn:schemas-microsoft-com:vml" Requires="v">
                <p:oleObj spid="_x0000_s26895" name="Equation" r:id="rId13" imgW="393700" imgH="152400" progId="Equation.DSMT4">
                  <p:embed/>
                </p:oleObj>
              </mc:Choice>
              <mc:Fallback>
                <p:oleObj name="Equation" r:id="rId13" imgW="393700" imgH="152400" progId="Equation.DSMT4">
                  <p:embed/>
                  <p:pic>
                    <p:nvPicPr>
                      <p:cNvPr id="0" name="Picture 47"/>
                      <p:cNvPicPr>
                        <a:picLocks noChangeAspect="1" noChangeArrowheads="1"/>
                      </p:cNvPicPr>
                      <p:nvPr/>
                    </p:nvPicPr>
                    <p:blipFill>
                      <a:blip r:embed="rId14"/>
                      <a:srcRect/>
                      <a:stretch>
                        <a:fillRect/>
                      </a:stretch>
                    </p:blipFill>
                    <p:spPr bwMode="auto">
                      <a:xfrm>
                        <a:off x="5184775" y="6426200"/>
                        <a:ext cx="5905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 name="Object 46"/>
          <p:cNvGraphicFramePr>
            <a:graphicFrameLocks noChangeAspect="1"/>
          </p:cNvGraphicFramePr>
          <p:nvPr>
            <p:extLst>
              <p:ext uri="{D42A27DB-BD31-4B8C-83A1-F6EECF244321}">
                <p14:modId xmlns:p14="http://schemas.microsoft.com/office/powerpoint/2010/main" val="3764858514"/>
              </p:ext>
            </p:extLst>
          </p:nvPr>
        </p:nvGraphicFramePr>
        <p:xfrm>
          <a:off x="1279525" y="6416675"/>
          <a:ext cx="438150" cy="247650"/>
        </p:xfrm>
        <a:graphic>
          <a:graphicData uri="http://schemas.openxmlformats.org/presentationml/2006/ole">
            <mc:AlternateContent xmlns:mc="http://schemas.openxmlformats.org/markup-compatibility/2006">
              <mc:Choice xmlns:v="urn:schemas-microsoft-com:vml" Requires="v">
                <p:oleObj spid="_x0000_s26896" name="Equation" r:id="rId15" imgW="292100" imgH="165100" progId="Equation.DSMT4">
                  <p:embed/>
                </p:oleObj>
              </mc:Choice>
              <mc:Fallback>
                <p:oleObj name="Equation" r:id="rId15" imgW="292100" imgH="165100" progId="Equation.DSMT4">
                  <p:embed/>
                  <p:pic>
                    <p:nvPicPr>
                      <p:cNvPr id="0" name="Picture 48"/>
                      <p:cNvPicPr>
                        <a:picLocks noChangeAspect="1" noChangeArrowheads="1"/>
                      </p:cNvPicPr>
                      <p:nvPr/>
                    </p:nvPicPr>
                    <p:blipFill>
                      <a:blip r:embed="rId16"/>
                      <a:srcRect/>
                      <a:stretch>
                        <a:fillRect/>
                      </a:stretch>
                    </p:blipFill>
                    <p:spPr bwMode="auto">
                      <a:xfrm>
                        <a:off x="1279525" y="6416675"/>
                        <a:ext cx="4381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rot="16200000" flipV="1">
            <a:off x="2942109" y="1773050"/>
            <a:ext cx="5293895" cy="4114005"/>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2399" y="95566"/>
            <a:ext cx="868680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 the barn moving to the left, we get an axes set that shoots off to the left as shown.  The front door of the barn is located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0 at ct = 0 and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0 at ct’ = 0 (that is how we defined those zeros).  In other words, the barn’s door has to proceed through the origin of</a:t>
            </a:r>
          </a:p>
        </p:txBody>
      </p:sp>
      <p:cxnSp>
        <p:nvCxnSpPr>
          <p:cNvPr id="97" name="Straight Connector 96"/>
          <p:cNvCxnSpPr/>
          <p:nvPr/>
        </p:nvCxnSpPr>
        <p:spPr>
          <a:xfrm>
            <a:off x="2794660" y="6252370"/>
            <a:ext cx="58989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79213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V="1">
            <a:off x="3075648" y="1879599"/>
            <a:ext cx="4343400" cy="4343400"/>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2540660" y="2463005"/>
            <a:ext cx="4878388" cy="375999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3270908" y="2139949"/>
            <a:ext cx="4978398" cy="3848103"/>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5065962" y="3896902"/>
            <a:ext cx="470140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29.)</a:t>
            </a:r>
          </a:p>
        </p:txBody>
      </p:sp>
      <p:sp>
        <p:nvSpPr>
          <p:cNvPr id="135" name="TextBox 134"/>
          <p:cNvSpPr txBox="1"/>
          <p:nvPr/>
        </p:nvSpPr>
        <p:spPr>
          <a:xfrm rot="3148909" flipH="1">
            <a:off x="3493848" y="2523350"/>
            <a:ext cx="2772414" cy="338554"/>
          </a:xfrm>
          <a:prstGeom prst="rect">
            <a:avLst/>
          </a:prstGeom>
          <a:noFill/>
        </p:spPr>
        <p:txBody>
          <a:bodyPr wrap="none" rtlCol="0">
            <a:spAutoFit/>
          </a:bodyPr>
          <a:lstStyle/>
          <a:p>
            <a:r>
              <a:rPr lang="en-US" sz="1600" dirty="0"/>
              <a:t>World-line  of bran’s front door</a:t>
            </a:r>
          </a:p>
        </p:txBody>
      </p:sp>
      <p:graphicFrame>
        <p:nvGraphicFramePr>
          <p:cNvPr id="149" name="Object 2"/>
          <p:cNvGraphicFramePr>
            <a:graphicFrameLocks noChangeAspect="1"/>
          </p:cNvGraphicFramePr>
          <p:nvPr>
            <p:extLst>
              <p:ext uri="{D42A27DB-BD31-4B8C-83A1-F6EECF244321}">
                <p14:modId xmlns:p14="http://schemas.microsoft.com/office/powerpoint/2010/main" val="3763395782"/>
              </p:ext>
            </p:extLst>
          </p:nvPr>
        </p:nvGraphicFramePr>
        <p:xfrm>
          <a:off x="7398410" y="1295400"/>
          <a:ext cx="304800" cy="228600"/>
        </p:xfrm>
        <a:graphic>
          <a:graphicData uri="http://schemas.openxmlformats.org/presentationml/2006/ole">
            <mc:AlternateContent xmlns:mc="http://schemas.openxmlformats.org/markup-compatibility/2006">
              <mc:Choice xmlns:v="urn:schemas-microsoft-com:vml" Requires="v">
                <p:oleObj spid="_x0000_s144566" name="Equation" r:id="rId3" imgW="203200" imgH="152400" progId="Equation.DSMT4">
                  <p:embed/>
                </p:oleObj>
              </mc:Choice>
              <mc:Fallback>
                <p:oleObj name="Equation" r:id="rId3" imgW="203200" imgH="152400" progId="Equation.DSMT4">
                  <p:embed/>
                  <p:pic>
                    <p:nvPicPr>
                      <p:cNvPr id="0" name="Picture 9"/>
                      <p:cNvPicPr>
                        <a:picLocks noChangeAspect="1" noChangeArrowheads="1"/>
                      </p:cNvPicPr>
                      <p:nvPr/>
                    </p:nvPicPr>
                    <p:blipFill>
                      <a:blip r:embed="rId4"/>
                      <a:srcRect/>
                      <a:stretch>
                        <a:fillRect/>
                      </a:stretch>
                    </p:blipFill>
                    <p:spPr bwMode="auto">
                      <a:xfrm>
                        <a:off x="7398410" y="1295400"/>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 name="TextBox 149"/>
          <p:cNvSpPr txBox="1"/>
          <p:nvPr/>
        </p:nvSpPr>
        <p:spPr>
          <a:xfrm rot="2693089" flipH="1">
            <a:off x="2461638" y="1817086"/>
            <a:ext cx="989987" cy="369332"/>
          </a:xfrm>
          <a:prstGeom prst="rect">
            <a:avLst/>
          </a:prstGeom>
          <a:noFill/>
        </p:spPr>
        <p:txBody>
          <a:bodyPr wrap="none" rtlCol="0">
            <a:spAutoFit/>
          </a:bodyPr>
          <a:lstStyle/>
          <a:p>
            <a:r>
              <a:rPr lang="en-US" dirty="0"/>
              <a:t>light line</a:t>
            </a:r>
          </a:p>
        </p:txBody>
      </p:sp>
      <p:graphicFrame>
        <p:nvGraphicFramePr>
          <p:cNvPr id="88" name="Object 2"/>
          <p:cNvGraphicFramePr>
            <a:graphicFrameLocks noChangeAspect="1"/>
          </p:cNvGraphicFramePr>
          <p:nvPr>
            <p:extLst>
              <p:ext uri="{D42A27DB-BD31-4B8C-83A1-F6EECF244321}">
                <p14:modId xmlns:p14="http://schemas.microsoft.com/office/powerpoint/2010/main" val="2803597617"/>
              </p:ext>
            </p:extLst>
          </p:nvPr>
        </p:nvGraphicFramePr>
        <p:xfrm>
          <a:off x="7492865" y="6019800"/>
          <a:ext cx="696118" cy="214191"/>
        </p:xfrm>
        <a:graphic>
          <a:graphicData uri="http://schemas.openxmlformats.org/presentationml/2006/ole">
            <mc:AlternateContent xmlns:mc="http://schemas.openxmlformats.org/markup-compatibility/2006">
              <mc:Choice xmlns:v="urn:schemas-microsoft-com:vml" Requires="v">
                <p:oleObj spid="_x0000_s144567" name="Equation" r:id="rId5" imgW="495300" imgH="152400" progId="Equation.DSMT4">
                  <p:embed/>
                </p:oleObj>
              </mc:Choice>
              <mc:Fallback>
                <p:oleObj name="Equation" r:id="rId5" imgW="495300" imgH="152400" progId="Equation.DSMT4">
                  <p:embed/>
                  <p:pic>
                    <p:nvPicPr>
                      <p:cNvPr id="0" name="Picture 10"/>
                      <p:cNvPicPr>
                        <a:picLocks noChangeAspect="1" noChangeArrowheads="1"/>
                      </p:cNvPicPr>
                      <p:nvPr/>
                    </p:nvPicPr>
                    <p:blipFill>
                      <a:blip r:embed="rId6"/>
                      <a:srcRect/>
                      <a:stretch>
                        <a:fillRect/>
                      </a:stretch>
                    </p:blipFill>
                    <p:spPr bwMode="auto">
                      <a:xfrm>
                        <a:off x="7492865" y="6019800"/>
                        <a:ext cx="696118" cy="21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707456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152400" y="913685"/>
            <a:ext cx="2184400" cy="452431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both coordinate axes (this was </a:t>
            </a:r>
            <a:r>
              <a:rPr lang="en-US" i="1" dirty="0">
                <a:latin typeface="Times New Roman" panose="02020603050405020304" pitchFamily="18" charset="0"/>
                <a:cs typeface="Times New Roman" panose="02020603050405020304" pitchFamily="18" charset="0"/>
              </a:rPr>
              <a:t>event </a:t>
            </a:r>
            <a:r>
              <a:rPr lang="en-US" dirty="0">
                <a:latin typeface="Times New Roman" panose="02020603050405020304" pitchFamily="18" charset="0"/>
                <a:cs typeface="Times New Roman" panose="02020603050405020304" pitchFamily="18" charset="0"/>
              </a:rPr>
              <a:t>1).  Also, because that point isn’t moving in the unprimed frame, it’s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-coordinate must always be the same in that frame.  Remembering that a point that is fixed in space has a world-line that is parallel to the time axis--in this case, the ct = 0 line-- we get the world-line shown to the right.  </a:t>
            </a:r>
          </a:p>
        </p:txBody>
      </p:sp>
      <p:graphicFrame>
        <p:nvGraphicFramePr>
          <p:cNvPr id="53" name="Object 2"/>
          <p:cNvGraphicFramePr>
            <a:graphicFrameLocks noChangeAspect="1"/>
          </p:cNvGraphicFramePr>
          <p:nvPr>
            <p:extLst>
              <p:ext uri="{D42A27DB-BD31-4B8C-83A1-F6EECF244321}">
                <p14:modId xmlns:p14="http://schemas.microsoft.com/office/powerpoint/2010/main" val="1079367352"/>
              </p:ext>
            </p:extLst>
          </p:nvPr>
        </p:nvGraphicFramePr>
        <p:xfrm>
          <a:off x="3284403" y="1183104"/>
          <a:ext cx="247650" cy="209550"/>
        </p:xfrm>
        <a:graphic>
          <a:graphicData uri="http://schemas.openxmlformats.org/presentationml/2006/ole">
            <mc:AlternateContent xmlns:mc="http://schemas.openxmlformats.org/markup-compatibility/2006">
              <mc:Choice xmlns:v="urn:schemas-microsoft-com:vml" Requires="v">
                <p:oleObj spid="_x0000_s144568" name="Equation" r:id="rId7" imgW="165100" imgH="139700" progId="Equation.DSMT4">
                  <p:embed/>
                </p:oleObj>
              </mc:Choice>
              <mc:Fallback>
                <p:oleObj name="Equation" r:id="rId7" imgW="165100" imgH="139700" progId="Equation.DSMT4">
                  <p:embed/>
                  <p:pic>
                    <p:nvPicPr>
                      <p:cNvPr id="0" name="Picture 24"/>
                      <p:cNvPicPr>
                        <a:picLocks noChangeAspect="1" noChangeArrowheads="1"/>
                      </p:cNvPicPr>
                      <p:nvPr/>
                    </p:nvPicPr>
                    <p:blipFill>
                      <a:blip r:embed="rId8"/>
                      <a:srcRect/>
                      <a:stretch>
                        <a:fillRect/>
                      </a:stretch>
                    </p:blipFill>
                    <p:spPr bwMode="auto">
                      <a:xfrm>
                        <a:off x="3284403" y="1183104"/>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4" name="Object 2"/>
          <p:cNvGraphicFramePr>
            <a:graphicFrameLocks noChangeAspect="1"/>
          </p:cNvGraphicFramePr>
          <p:nvPr>
            <p:extLst>
              <p:ext uri="{D42A27DB-BD31-4B8C-83A1-F6EECF244321}">
                <p14:modId xmlns:p14="http://schemas.microsoft.com/office/powerpoint/2010/main" val="1402162212"/>
              </p:ext>
            </p:extLst>
          </p:nvPr>
        </p:nvGraphicFramePr>
        <p:xfrm>
          <a:off x="2438400" y="2552700"/>
          <a:ext cx="190500" cy="190500"/>
        </p:xfrm>
        <a:graphic>
          <a:graphicData uri="http://schemas.openxmlformats.org/presentationml/2006/ole">
            <mc:AlternateContent xmlns:mc="http://schemas.openxmlformats.org/markup-compatibility/2006">
              <mc:Choice xmlns:v="urn:schemas-microsoft-com:vml" Requires="v">
                <p:oleObj spid="_x0000_s144569" name="Equation" r:id="rId9" imgW="127000" imgH="127000" progId="Equation.DSMT4">
                  <p:embed/>
                </p:oleObj>
              </mc:Choice>
              <mc:Fallback>
                <p:oleObj name="Equation" r:id="rId9" imgW="127000" imgH="127000" progId="Equation.DSMT4">
                  <p:embed/>
                  <p:pic>
                    <p:nvPicPr>
                      <p:cNvPr id="0" name="Picture 25"/>
                      <p:cNvPicPr>
                        <a:picLocks noChangeAspect="1" noChangeArrowheads="1"/>
                      </p:cNvPicPr>
                      <p:nvPr/>
                    </p:nvPicPr>
                    <p:blipFill>
                      <a:blip r:embed="rId10"/>
                      <a:srcRect/>
                      <a:stretch>
                        <a:fillRect/>
                      </a:stretch>
                    </p:blipFill>
                    <p:spPr bwMode="auto">
                      <a:xfrm>
                        <a:off x="2438400" y="2552700"/>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5" name="Object 2"/>
          <p:cNvGraphicFramePr>
            <a:graphicFrameLocks noChangeAspect="1"/>
          </p:cNvGraphicFramePr>
          <p:nvPr>
            <p:extLst>
              <p:ext uri="{D42A27DB-BD31-4B8C-83A1-F6EECF244321}">
                <p14:modId xmlns:p14="http://schemas.microsoft.com/office/powerpoint/2010/main" val="929298466"/>
              </p:ext>
            </p:extLst>
          </p:nvPr>
        </p:nvGraphicFramePr>
        <p:xfrm>
          <a:off x="8445997" y="6305555"/>
          <a:ext cx="247650" cy="228600"/>
        </p:xfrm>
        <a:graphic>
          <a:graphicData uri="http://schemas.openxmlformats.org/presentationml/2006/ole">
            <mc:AlternateContent xmlns:mc="http://schemas.openxmlformats.org/markup-compatibility/2006">
              <mc:Choice xmlns:v="urn:schemas-microsoft-com:vml" Requires="v">
                <p:oleObj spid="_x0000_s144570" name="Equation" r:id="rId11" imgW="165100" imgH="152400" progId="Equation.DSMT4">
                  <p:embed/>
                </p:oleObj>
              </mc:Choice>
              <mc:Fallback>
                <p:oleObj name="Equation" r:id="rId11" imgW="165100" imgH="152400" progId="Equation.DSMT4">
                  <p:embed/>
                  <p:pic>
                    <p:nvPicPr>
                      <p:cNvPr id="0" name="Picture 26"/>
                      <p:cNvPicPr>
                        <a:picLocks noChangeAspect="1" noChangeArrowheads="1"/>
                      </p:cNvPicPr>
                      <p:nvPr/>
                    </p:nvPicPr>
                    <p:blipFill>
                      <a:blip r:embed="rId12"/>
                      <a:srcRect/>
                      <a:stretch>
                        <a:fillRect/>
                      </a:stretch>
                    </p:blipFill>
                    <p:spPr bwMode="auto">
                      <a:xfrm>
                        <a:off x="8445997" y="6305555"/>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28203" y="2209058"/>
            <a:ext cx="8477712"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outcome of the situation.  In this case, we will be tracking the world lines of four points: the </a:t>
            </a:r>
            <a:r>
              <a:rPr lang="en-US" sz="2000" i="1" dirty="0">
                <a:latin typeface="Times New Roman" panose="02020603050405020304" pitchFamily="18" charset="0"/>
                <a:cs typeface="Times New Roman" panose="02020603050405020304" pitchFamily="18" charset="0"/>
              </a:rPr>
              <a:t>left-end of the pole</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right-end of the pole</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front-door of the barn</a:t>
            </a:r>
            <a:r>
              <a:rPr lang="en-US" sz="2000" dirty="0">
                <a:latin typeface="Times New Roman" panose="02020603050405020304" pitchFamily="18" charset="0"/>
                <a:cs typeface="Times New Roman" panose="02020603050405020304" pitchFamily="18" charset="0"/>
              </a:rPr>
              <a:t> and the </a:t>
            </a:r>
            <a:r>
              <a:rPr lang="en-US" sz="2000" i="1" dirty="0">
                <a:latin typeface="Times New Roman" panose="02020603050405020304" pitchFamily="18" charset="0"/>
                <a:cs typeface="Times New Roman" panose="02020603050405020304" pitchFamily="18" charset="0"/>
              </a:rPr>
              <a:t>rear-end of the barn</a:t>
            </a:r>
            <a:r>
              <a:rPr lang="en-US" sz="2000" dirty="0">
                <a:latin typeface="Times New Roman" panose="02020603050405020304" pitchFamily="18" charset="0"/>
                <a:cs typeface="Times New Roman" panose="02020603050405020304" pitchFamily="18" charset="0"/>
              </a:rPr>
              <a:t>.  Where any two of these individual world lines cross will correspond to places and times where those points coincide.  That will tell us volumes as to what is happening within the system.</a:t>
            </a:r>
          </a:p>
        </p:txBody>
      </p:sp>
      <p:sp>
        <p:nvSpPr>
          <p:cNvPr id="26" name="TextBox 25"/>
          <p:cNvSpPr txBox="1"/>
          <p:nvPr/>
        </p:nvSpPr>
        <p:spPr>
          <a:xfrm>
            <a:off x="228203" y="354787"/>
            <a:ext cx="396240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PowerPoint is designed to show how a space-time diagram can be used to understand an otherwise paradoxical situation.  The idea is to examine the world-line of points in the system that are important to the</a:t>
            </a:r>
          </a:p>
        </p:txBody>
      </p:sp>
      <p:sp>
        <p:nvSpPr>
          <p:cNvPr id="5" name="TextBox 4"/>
          <p:cNvSpPr txBox="1"/>
          <p:nvPr/>
        </p:nvSpPr>
        <p:spPr>
          <a:xfrm>
            <a:off x="228203" y="3828666"/>
            <a:ext cx="86614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will start by looking at the problem from the perspective of the </a:t>
            </a:r>
            <a:r>
              <a:rPr lang="en-US" sz="2000" i="1" dirty="0">
                <a:latin typeface="Times New Roman" panose="02020603050405020304" pitchFamily="18" charset="0"/>
                <a:cs typeface="Times New Roman" panose="02020603050405020304" pitchFamily="18" charset="0"/>
              </a:rPr>
              <a:t>barn being stationary</a:t>
            </a:r>
            <a:r>
              <a:rPr lang="en-US" sz="2000" dirty="0">
                <a:latin typeface="Times New Roman" panose="02020603050405020304" pitchFamily="18" charset="0"/>
                <a:cs typeface="Times New Roman" panose="02020603050405020304" pitchFamily="18" charset="0"/>
              </a:rPr>
              <a:t>.  That means the pole will length contract by a factor of                 leaving it with a length of “d” (that is, exactly the length of the barn).  </a:t>
            </a:r>
          </a:p>
        </p:txBody>
      </p:sp>
      <p:cxnSp>
        <p:nvCxnSpPr>
          <p:cNvPr id="13" name="Straight Arrow Connector 12"/>
          <p:cNvCxnSpPr/>
          <p:nvPr/>
        </p:nvCxnSpPr>
        <p:spPr>
          <a:xfrm>
            <a:off x="6182322" y="5241092"/>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8765847" y="6477000"/>
            <a:ext cx="348172" cy="276999"/>
          </a:xfrm>
          <a:prstGeom prst="rect">
            <a:avLst/>
          </a:prstGeom>
          <a:noFill/>
        </p:spPr>
        <p:txBody>
          <a:bodyPr wrap="none" rtlCol="0">
            <a:spAutoFit/>
          </a:bodyPr>
          <a:lstStyle/>
          <a:p>
            <a:r>
              <a:rPr lang="en-US" sz="1200" dirty="0"/>
              <a:t>3.)</a:t>
            </a:r>
          </a:p>
        </p:txBody>
      </p:sp>
      <p:sp>
        <p:nvSpPr>
          <p:cNvPr id="24" name="TextBox 23"/>
          <p:cNvSpPr txBox="1"/>
          <p:nvPr/>
        </p:nvSpPr>
        <p:spPr>
          <a:xfrm>
            <a:off x="228203" y="4907750"/>
            <a:ext cx="5229507"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Looking at the situation from the barn’s frame of reference, a scaled sketch suggests that the pole will just fit inside the barn.  As you will see shortly, looks can be deceiving.</a:t>
            </a:r>
          </a:p>
        </p:txBody>
      </p:sp>
      <p:cxnSp>
        <p:nvCxnSpPr>
          <p:cNvPr id="49" name="Straight Arrow Connector 48"/>
          <p:cNvCxnSpPr/>
          <p:nvPr/>
        </p:nvCxnSpPr>
        <p:spPr>
          <a:xfrm rot="10800000">
            <a:off x="6642100" y="1225229"/>
            <a:ext cx="289322" cy="1588"/>
          </a:xfrm>
          <a:prstGeom prst="straightConnector1">
            <a:avLst/>
          </a:prstGeom>
          <a:ln>
            <a:solidFill>
              <a:srgbClr val="0063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804422" y="1352229"/>
            <a:ext cx="254000" cy="1588"/>
          </a:xfrm>
          <a:prstGeom prst="line">
            <a:avLst/>
          </a:prstGeom>
          <a:ln>
            <a:solidFill>
              <a:srgbClr val="006300"/>
            </a:solidFill>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10800000" flipH="1">
            <a:off x="4420394" y="1220013"/>
            <a:ext cx="289322" cy="1588"/>
          </a:xfrm>
          <a:prstGeom prst="straightConnector1">
            <a:avLst/>
          </a:prstGeom>
          <a:ln>
            <a:solidFill>
              <a:srgbClr val="0063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H="1">
            <a:off x="4293394" y="1347013"/>
            <a:ext cx="254000" cy="1588"/>
          </a:xfrm>
          <a:prstGeom prst="line">
            <a:avLst/>
          </a:prstGeom>
          <a:ln>
            <a:solidFill>
              <a:srgbClr val="006300"/>
            </a:solidFill>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7587848" y="806369"/>
            <a:ext cx="937549" cy="668438"/>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p:nvPr/>
        </p:nvCxnSpPr>
        <p:spPr>
          <a:xfrm>
            <a:off x="6001941" y="5559646"/>
            <a:ext cx="933912"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0800000" flipV="1">
            <a:off x="8554442" y="932178"/>
            <a:ext cx="289322" cy="1588"/>
          </a:xfrm>
          <a:prstGeom prst="straightConnector1">
            <a:avLst/>
          </a:prstGeom>
          <a:ln>
            <a:solidFill>
              <a:srgbClr val="0063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V="1">
            <a:off x="8716764" y="805178"/>
            <a:ext cx="254000" cy="1588"/>
          </a:xfrm>
          <a:prstGeom prst="line">
            <a:avLst/>
          </a:prstGeom>
          <a:ln>
            <a:solidFill>
              <a:srgbClr val="006300"/>
            </a:solidFill>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0800000" flipH="1" flipV="1">
            <a:off x="7254478" y="932179"/>
            <a:ext cx="289322" cy="1588"/>
          </a:xfrm>
          <a:prstGeom prst="straightConnector1">
            <a:avLst/>
          </a:prstGeom>
          <a:ln>
            <a:solidFill>
              <a:srgbClr val="0063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flipH="1" flipV="1">
            <a:off x="7127478" y="805179"/>
            <a:ext cx="254000" cy="1588"/>
          </a:xfrm>
          <a:prstGeom prst="line">
            <a:avLst/>
          </a:prstGeom>
          <a:ln>
            <a:solidFill>
              <a:srgbClr val="006300"/>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543800" y="5242680"/>
            <a:ext cx="937549" cy="668438"/>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p:nvPr/>
        </p:nvCxnSpPr>
        <p:spPr>
          <a:xfrm flipV="1">
            <a:off x="4709716" y="1220013"/>
            <a:ext cx="1932384" cy="6804"/>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39B7931A-FF1B-3948-94C0-65340F729E54}"/>
              </a:ext>
            </a:extLst>
          </p:cNvPr>
          <p:cNvSpPr txBox="1"/>
          <p:nvPr/>
        </p:nvSpPr>
        <p:spPr>
          <a:xfrm>
            <a:off x="5307212" y="815677"/>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pole</a:t>
            </a:r>
          </a:p>
        </p:txBody>
      </p:sp>
      <p:sp>
        <p:nvSpPr>
          <p:cNvPr id="32" name="TextBox 31">
            <a:extLst>
              <a:ext uri="{FF2B5EF4-FFF2-40B4-BE49-F238E27FC236}">
                <a16:creationId xmlns:a16="http://schemas.microsoft.com/office/drawing/2014/main" id="{67887146-76E4-014F-9BEF-E7CDA56AE99C}"/>
              </a:ext>
            </a:extLst>
          </p:cNvPr>
          <p:cNvSpPr txBox="1"/>
          <p:nvPr/>
        </p:nvSpPr>
        <p:spPr>
          <a:xfrm>
            <a:off x="3966681" y="1412001"/>
            <a:ext cx="9245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left-end </a:t>
            </a:r>
          </a:p>
        </p:txBody>
      </p:sp>
      <p:sp>
        <p:nvSpPr>
          <p:cNvPr id="33" name="TextBox 32">
            <a:extLst>
              <a:ext uri="{FF2B5EF4-FFF2-40B4-BE49-F238E27FC236}">
                <a16:creationId xmlns:a16="http://schemas.microsoft.com/office/drawing/2014/main" id="{34DA88F6-7725-1F4E-B7B6-AEF42F199454}"/>
              </a:ext>
            </a:extLst>
          </p:cNvPr>
          <p:cNvSpPr txBox="1"/>
          <p:nvPr/>
        </p:nvSpPr>
        <p:spPr>
          <a:xfrm>
            <a:off x="6362093" y="1430504"/>
            <a:ext cx="109915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right-end </a:t>
            </a:r>
          </a:p>
        </p:txBody>
      </p:sp>
      <p:sp>
        <p:nvSpPr>
          <p:cNvPr id="34" name="TextBox 33">
            <a:extLst>
              <a:ext uri="{FF2B5EF4-FFF2-40B4-BE49-F238E27FC236}">
                <a16:creationId xmlns:a16="http://schemas.microsoft.com/office/drawing/2014/main" id="{6907504F-4C01-3242-8769-3BB5F76EB506}"/>
              </a:ext>
            </a:extLst>
          </p:cNvPr>
          <p:cNvSpPr txBox="1"/>
          <p:nvPr/>
        </p:nvSpPr>
        <p:spPr>
          <a:xfrm>
            <a:off x="6497650" y="152400"/>
            <a:ext cx="11852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front-door </a:t>
            </a:r>
          </a:p>
        </p:txBody>
      </p:sp>
      <p:sp>
        <p:nvSpPr>
          <p:cNvPr id="36" name="TextBox 35">
            <a:extLst>
              <a:ext uri="{FF2B5EF4-FFF2-40B4-BE49-F238E27FC236}">
                <a16:creationId xmlns:a16="http://schemas.microsoft.com/office/drawing/2014/main" id="{4EC5F4C8-9877-BB44-BB76-7D4CC5FA1992}"/>
              </a:ext>
            </a:extLst>
          </p:cNvPr>
          <p:cNvSpPr txBox="1"/>
          <p:nvPr/>
        </p:nvSpPr>
        <p:spPr>
          <a:xfrm>
            <a:off x="7958761" y="152400"/>
            <a:ext cx="11852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rear-door </a:t>
            </a:r>
          </a:p>
        </p:txBody>
      </p:sp>
      <p:sp>
        <p:nvSpPr>
          <p:cNvPr id="39" name="TextBox 38">
            <a:extLst>
              <a:ext uri="{FF2B5EF4-FFF2-40B4-BE49-F238E27FC236}">
                <a16:creationId xmlns:a16="http://schemas.microsoft.com/office/drawing/2014/main" id="{4D4BDBC2-44CF-304A-B664-3B9E0DFD308A}"/>
              </a:ext>
            </a:extLst>
          </p:cNvPr>
          <p:cNvSpPr txBox="1"/>
          <p:nvPr/>
        </p:nvSpPr>
        <p:spPr>
          <a:xfrm>
            <a:off x="8032825" y="1447800"/>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barn</a:t>
            </a:r>
          </a:p>
        </p:txBody>
      </p:sp>
      <p:graphicFrame>
        <p:nvGraphicFramePr>
          <p:cNvPr id="42" name="Object 35">
            <a:extLst>
              <a:ext uri="{FF2B5EF4-FFF2-40B4-BE49-F238E27FC236}">
                <a16:creationId xmlns:a16="http://schemas.microsoft.com/office/drawing/2014/main" id="{E85163B2-E717-8C49-924E-9832B24DA078}"/>
              </a:ext>
            </a:extLst>
          </p:cNvPr>
          <p:cNvGraphicFramePr>
            <a:graphicFrameLocks noChangeAspect="1"/>
          </p:cNvGraphicFramePr>
          <p:nvPr>
            <p:extLst>
              <p:ext uri="{D42A27DB-BD31-4B8C-83A1-F6EECF244321}">
                <p14:modId xmlns:p14="http://schemas.microsoft.com/office/powerpoint/2010/main" val="3313884196"/>
              </p:ext>
            </p:extLst>
          </p:nvPr>
        </p:nvGraphicFramePr>
        <p:xfrm>
          <a:off x="6076826" y="4910271"/>
          <a:ext cx="877886" cy="216968"/>
        </p:xfrm>
        <a:graphic>
          <a:graphicData uri="http://schemas.openxmlformats.org/presentationml/2006/ole">
            <mc:AlternateContent xmlns:mc="http://schemas.openxmlformats.org/markup-compatibility/2006">
              <mc:Choice xmlns:v="urn:schemas-microsoft-com:vml" Requires="v">
                <p:oleObj spid="_x0000_s15481" name="Equation" r:id="rId3" imgW="609600" imgH="152400" progId="Equation.DSMT4">
                  <p:embed/>
                </p:oleObj>
              </mc:Choice>
              <mc:Fallback>
                <p:oleObj name="Equation" r:id="rId3" imgW="609600" imgH="152400" progId="Equation.DSMT4">
                  <p:embed/>
                  <p:pic>
                    <p:nvPicPr>
                      <p:cNvPr id="29" name="Object 35"/>
                      <p:cNvPicPr>
                        <a:picLocks noChangeAspect="1" noChangeArrowheads="1"/>
                      </p:cNvPicPr>
                      <p:nvPr/>
                    </p:nvPicPr>
                    <p:blipFill>
                      <a:blip r:embed="rId4"/>
                      <a:srcRect/>
                      <a:stretch>
                        <a:fillRect/>
                      </a:stretch>
                    </p:blipFill>
                    <p:spPr bwMode="auto">
                      <a:xfrm>
                        <a:off x="6076826" y="4910271"/>
                        <a:ext cx="877886" cy="216968"/>
                      </a:xfrm>
                      <a:prstGeom prst="rect">
                        <a:avLst/>
                      </a:prstGeom>
                      <a:noFill/>
                      <a:ln>
                        <a:noFill/>
                      </a:ln>
                    </p:spPr>
                  </p:pic>
                </p:oleObj>
              </mc:Fallback>
            </mc:AlternateContent>
          </a:graphicData>
        </a:graphic>
      </p:graphicFrame>
      <p:sp>
        <p:nvSpPr>
          <p:cNvPr id="43" name="TextBox 42">
            <a:extLst>
              <a:ext uri="{FF2B5EF4-FFF2-40B4-BE49-F238E27FC236}">
                <a16:creationId xmlns:a16="http://schemas.microsoft.com/office/drawing/2014/main" id="{D88C99DB-A21D-9A4C-8936-E9CBAE22AC8D}"/>
              </a:ext>
            </a:extLst>
          </p:cNvPr>
          <p:cNvSpPr txBox="1"/>
          <p:nvPr/>
        </p:nvSpPr>
        <p:spPr>
          <a:xfrm>
            <a:off x="4068814" y="1620217"/>
            <a:ext cx="8857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of pole</a:t>
            </a:r>
          </a:p>
        </p:txBody>
      </p:sp>
      <p:sp>
        <p:nvSpPr>
          <p:cNvPr id="45" name="TextBox 44">
            <a:extLst>
              <a:ext uri="{FF2B5EF4-FFF2-40B4-BE49-F238E27FC236}">
                <a16:creationId xmlns:a16="http://schemas.microsoft.com/office/drawing/2014/main" id="{B2402998-C116-D342-9C82-B5418AEB2604}"/>
              </a:ext>
            </a:extLst>
          </p:cNvPr>
          <p:cNvSpPr txBox="1"/>
          <p:nvPr/>
        </p:nvSpPr>
        <p:spPr>
          <a:xfrm>
            <a:off x="6575545" y="1646217"/>
            <a:ext cx="8857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of pole</a:t>
            </a:r>
          </a:p>
        </p:txBody>
      </p:sp>
      <p:sp>
        <p:nvSpPr>
          <p:cNvPr id="46" name="TextBox 45">
            <a:extLst>
              <a:ext uri="{FF2B5EF4-FFF2-40B4-BE49-F238E27FC236}">
                <a16:creationId xmlns:a16="http://schemas.microsoft.com/office/drawing/2014/main" id="{97586E6A-CDE7-8C48-9309-395F91B8DC28}"/>
              </a:ext>
            </a:extLst>
          </p:cNvPr>
          <p:cNvSpPr txBox="1"/>
          <p:nvPr/>
        </p:nvSpPr>
        <p:spPr>
          <a:xfrm>
            <a:off x="6722061" y="356959"/>
            <a:ext cx="8857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of barn</a:t>
            </a:r>
          </a:p>
        </p:txBody>
      </p:sp>
      <p:sp>
        <p:nvSpPr>
          <p:cNvPr id="47" name="TextBox 46">
            <a:extLst>
              <a:ext uri="{FF2B5EF4-FFF2-40B4-BE49-F238E27FC236}">
                <a16:creationId xmlns:a16="http://schemas.microsoft.com/office/drawing/2014/main" id="{E06BA6A1-62FD-714E-9C31-70206C9CC60B}"/>
              </a:ext>
            </a:extLst>
          </p:cNvPr>
          <p:cNvSpPr txBox="1"/>
          <p:nvPr/>
        </p:nvSpPr>
        <p:spPr>
          <a:xfrm>
            <a:off x="8129121" y="356959"/>
            <a:ext cx="8857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of barn</a:t>
            </a:r>
          </a:p>
        </p:txBody>
      </p:sp>
      <p:sp>
        <p:nvSpPr>
          <p:cNvPr id="48" name="TextBox 47">
            <a:extLst>
              <a:ext uri="{FF2B5EF4-FFF2-40B4-BE49-F238E27FC236}">
                <a16:creationId xmlns:a16="http://schemas.microsoft.com/office/drawing/2014/main" id="{1CF94650-BF65-384F-94B9-E39633F064BE}"/>
              </a:ext>
            </a:extLst>
          </p:cNvPr>
          <p:cNvSpPr txBox="1"/>
          <p:nvPr/>
        </p:nvSpPr>
        <p:spPr>
          <a:xfrm>
            <a:off x="7783856" y="1636006"/>
            <a:ext cx="13301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(stationary)</a:t>
            </a:r>
          </a:p>
        </p:txBody>
      </p:sp>
      <p:grpSp>
        <p:nvGrpSpPr>
          <p:cNvPr id="2" name="Group 1">
            <a:extLst>
              <a:ext uri="{FF2B5EF4-FFF2-40B4-BE49-F238E27FC236}">
                <a16:creationId xmlns:a16="http://schemas.microsoft.com/office/drawing/2014/main" id="{6C182CE6-2324-3449-BD36-ABE848D2FA53}"/>
              </a:ext>
            </a:extLst>
          </p:cNvPr>
          <p:cNvGrpSpPr/>
          <p:nvPr/>
        </p:nvGrpSpPr>
        <p:grpSpPr>
          <a:xfrm>
            <a:off x="7783856" y="5908622"/>
            <a:ext cx="1632913" cy="568378"/>
            <a:chOff x="8044487" y="1728462"/>
            <a:chExt cx="1632913" cy="568378"/>
          </a:xfrm>
        </p:grpSpPr>
        <p:sp>
          <p:nvSpPr>
            <p:cNvPr id="50" name="TextBox 49">
              <a:extLst>
                <a:ext uri="{FF2B5EF4-FFF2-40B4-BE49-F238E27FC236}">
                  <a16:creationId xmlns:a16="http://schemas.microsoft.com/office/drawing/2014/main" id="{95A0E850-7F37-A04B-9345-B78736130457}"/>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barn</a:t>
              </a:r>
            </a:p>
          </p:txBody>
        </p:sp>
        <p:sp>
          <p:nvSpPr>
            <p:cNvPr id="52" name="TextBox 51">
              <a:extLst>
                <a:ext uri="{FF2B5EF4-FFF2-40B4-BE49-F238E27FC236}">
                  <a16:creationId xmlns:a16="http://schemas.microsoft.com/office/drawing/2014/main" id="{3FC79D8A-FC23-9546-9D7E-C6D83DC088D1}"/>
                </a:ext>
              </a:extLst>
            </p:cNvPr>
            <p:cNvSpPr txBox="1"/>
            <p:nvPr/>
          </p:nvSpPr>
          <p:spPr>
            <a:xfrm>
              <a:off x="8044487" y="1927508"/>
              <a:ext cx="11715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(stationary</a:t>
              </a:r>
            </a:p>
          </p:txBody>
        </p:sp>
      </p:grpSp>
      <p:grpSp>
        <p:nvGrpSpPr>
          <p:cNvPr id="3" name="Group 2">
            <a:extLst>
              <a:ext uri="{FF2B5EF4-FFF2-40B4-BE49-F238E27FC236}">
                <a16:creationId xmlns:a16="http://schemas.microsoft.com/office/drawing/2014/main" id="{06B3A410-D875-5E43-AC9C-17D911BD878E}"/>
              </a:ext>
            </a:extLst>
          </p:cNvPr>
          <p:cNvGrpSpPr/>
          <p:nvPr/>
        </p:nvGrpSpPr>
        <p:grpSpPr>
          <a:xfrm>
            <a:off x="5521504" y="5582474"/>
            <a:ext cx="1931236" cy="589726"/>
            <a:chOff x="5023476" y="5758694"/>
            <a:chExt cx="1931236" cy="589726"/>
          </a:xfrm>
        </p:grpSpPr>
        <p:sp>
          <p:nvSpPr>
            <p:cNvPr id="53" name="TextBox 52">
              <a:extLst>
                <a:ext uri="{FF2B5EF4-FFF2-40B4-BE49-F238E27FC236}">
                  <a16:creationId xmlns:a16="http://schemas.microsoft.com/office/drawing/2014/main" id="{734EC29F-FD44-B248-84A5-C3E72C50FCF2}"/>
                </a:ext>
              </a:extLst>
            </p:cNvPr>
            <p:cNvSpPr txBox="1"/>
            <p:nvPr/>
          </p:nvSpPr>
          <p:spPr>
            <a:xfrm>
              <a:off x="5023476" y="5758694"/>
              <a:ext cx="19312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length-contracted </a:t>
              </a:r>
            </a:p>
          </p:txBody>
        </p:sp>
        <p:sp>
          <p:nvSpPr>
            <p:cNvPr id="54" name="TextBox 53">
              <a:extLst>
                <a:ext uri="{FF2B5EF4-FFF2-40B4-BE49-F238E27FC236}">
                  <a16:creationId xmlns:a16="http://schemas.microsoft.com/office/drawing/2014/main" id="{4FB82479-FF24-A047-86A1-C5026C27F4B2}"/>
                </a:ext>
              </a:extLst>
            </p:cNvPr>
            <p:cNvSpPr txBox="1"/>
            <p:nvPr/>
          </p:nvSpPr>
          <p:spPr>
            <a:xfrm>
              <a:off x="5601419" y="5979088"/>
              <a:ext cx="8857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pole</a:t>
              </a:r>
            </a:p>
          </p:txBody>
        </p:sp>
      </p:grpSp>
      <p:graphicFrame>
        <p:nvGraphicFramePr>
          <p:cNvPr id="57" name="Object 35">
            <a:extLst>
              <a:ext uri="{FF2B5EF4-FFF2-40B4-BE49-F238E27FC236}">
                <a16:creationId xmlns:a16="http://schemas.microsoft.com/office/drawing/2014/main" id="{B864A701-FC8A-AE40-BF89-F41EEC02231E}"/>
              </a:ext>
            </a:extLst>
          </p:cNvPr>
          <p:cNvGraphicFramePr>
            <a:graphicFrameLocks noChangeAspect="1"/>
          </p:cNvGraphicFramePr>
          <p:nvPr>
            <p:extLst>
              <p:ext uri="{D42A27DB-BD31-4B8C-83A1-F6EECF244321}">
                <p14:modId xmlns:p14="http://schemas.microsoft.com/office/powerpoint/2010/main" val="3459564849"/>
              </p:ext>
            </p:extLst>
          </p:nvPr>
        </p:nvGraphicFramePr>
        <p:xfrm>
          <a:off x="7090269" y="4126664"/>
          <a:ext cx="749300" cy="468312"/>
        </p:xfrm>
        <a:graphic>
          <a:graphicData uri="http://schemas.openxmlformats.org/presentationml/2006/ole">
            <mc:AlternateContent xmlns:mc="http://schemas.openxmlformats.org/markup-compatibility/2006">
              <mc:Choice xmlns:v="urn:schemas-microsoft-com:vml" Requires="v">
                <p:oleObj spid="_x0000_s15482" name="Equation" r:id="rId5" imgW="520700" imgH="330200" progId="Equation.DSMT4">
                  <p:embed/>
                </p:oleObj>
              </mc:Choice>
              <mc:Fallback>
                <p:oleObj name="Equation" r:id="rId5" imgW="520700" imgH="330200" progId="Equation.DSMT4">
                  <p:embed/>
                  <p:pic>
                    <p:nvPicPr>
                      <p:cNvPr id="42" name="Object 35">
                        <a:extLst>
                          <a:ext uri="{FF2B5EF4-FFF2-40B4-BE49-F238E27FC236}">
                            <a16:creationId xmlns:a16="http://schemas.microsoft.com/office/drawing/2014/main" id="{E85163B2-E717-8C49-924E-9832B24DA078}"/>
                          </a:ext>
                        </a:extLst>
                      </p:cNvPr>
                      <p:cNvPicPr>
                        <a:picLocks noChangeAspect="1" noChangeArrowheads="1"/>
                      </p:cNvPicPr>
                      <p:nvPr/>
                    </p:nvPicPr>
                    <p:blipFill>
                      <a:blip r:embed="rId6"/>
                      <a:srcRect/>
                      <a:stretch>
                        <a:fillRect/>
                      </a:stretch>
                    </p:blipFill>
                    <p:spPr bwMode="auto">
                      <a:xfrm>
                        <a:off x="7090269" y="4126664"/>
                        <a:ext cx="749300" cy="468312"/>
                      </a:xfrm>
                      <a:prstGeom prst="rect">
                        <a:avLst/>
                      </a:prstGeom>
                      <a:noFill/>
                      <a:ln>
                        <a:noFill/>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43470"/>
            <a:ext cx="8884368" cy="923330"/>
          </a:xfrm>
          <a:prstGeom prst="rect">
            <a:avLst/>
          </a:prstGeom>
          <a:noFill/>
        </p:spPr>
        <p:txBody>
          <a:bodyPr wrap="square" rtlCol="0">
            <a:spAutoFit/>
          </a:bodyPr>
          <a:lstStyle/>
          <a:p>
            <a:r>
              <a:rPr lang="en-US" dirty="0"/>
              <a:t>We know that the world-line for the rear-end of the barn will be parallel the world-line of the barn’s front door.  We also know that the barn’s front door will be d/2 units ahead of the barn’s rear end due to length contraction.  That means:</a:t>
            </a:r>
          </a:p>
        </p:txBody>
      </p:sp>
      <p:cxnSp>
        <p:nvCxnSpPr>
          <p:cNvPr id="97" name="Straight Connector 96"/>
          <p:cNvCxnSpPr/>
          <p:nvPr/>
        </p:nvCxnSpPr>
        <p:spPr>
          <a:xfrm>
            <a:off x="1625600" y="6252370"/>
            <a:ext cx="68641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1752600" y="2463005"/>
            <a:ext cx="4878388" cy="3759994"/>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3733801" y="2412998"/>
            <a:ext cx="4648201" cy="3581402"/>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277902" y="3896902"/>
            <a:ext cx="470140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30.)</a:t>
            </a:r>
          </a:p>
        </p:txBody>
      </p:sp>
      <p:cxnSp>
        <p:nvCxnSpPr>
          <p:cNvPr id="177" name="Straight Connector 176"/>
          <p:cNvCxnSpPr/>
          <p:nvPr/>
        </p:nvCxnSpPr>
        <p:spPr>
          <a:xfrm rot="5400000" flipH="1" flipV="1">
            <a:off x="687070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2220328" y="1913523"/>
            <a:ext cx="5370097" cy="413385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482848" y="2139949"/>
            <a:ext cx="4978398" cy="3848103"/>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57" name="Object 26"/>
          <p:cNvGraphicFramePr>
            <a:graphicFrameLocks noChangeAspect="1"/>
          </p:cNvGraphicFramePr>
          <p:nvPr>
            <p:extLst>
              <p:ext uri="{D42A27DB-BD31-4B8C-83A1-F6EECF244321}">
                <p14:modId xmlns:p14="http://schemas.microsoft.com/office/powerpoint/2010/main" val="2520320079"/>
              </p:ext>
            </p:extLst>
          </p:nvPr>
        </p:nvGraphicFramePr>
        <p:xfrm>
          <a:off x="7352322" y="6305550"/>
          <a:ext cx="324827" cy="222250"/>
        </p:xfrm>
        <a:graphic>
          <a:graphicData uri="http://schemas.openxmlformats.org/presentationml/2006/ole">
            <mc:AlternateContent xmlns:mc="http://schemas.openxmlformats.org/markup-compatibility/2006">
              <mc:Choice xmlns:v="urn:schemas-microsoft-com:vml" Requires="v">
                <p:oleObj spid="_x0000_s143575" name="Equation" r:id="rId3" imgW="241300" imgH="165100" progId="Equation.DSMT4">
                  <p:embed/>
                </p:oleObj>
              </mc:Choice>
              <mc:Fallback>
                <p:oleObj name="Equation" r:id="rId3" imgW="241300" imgH="165100" progId="Equation.DSMT4">
                  <p:embed/>
                  <p:pic>
                    <p:nvPicPr>
                      <p:cNvPr id="0" name="Picture 27"/>
                      <p:cNvPicPr>
                        <a:picLocks noChangeAspect="1" noChangeArrowheads="1"/>
                      </p:cNvPicPr>
                      <p:nvPr/>
                    </p:nvPicPr>
                    <p:blipFill>
                      <a:blip r:embed="rId4"/>
                      <a:srcRect/>
                      <a:stretch>
                        <a:fillRect/>
                      </a:stretch>
                    </p:blipFill>
                    <p:spPr bwMode="auto">
                      <a:xfrm>
                        <a:off x="7352322" y="6305550"/>
                        <a:ext cx="324827"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 name="TextBox 57"/>
          <p:cNvSpPr txBox="1"/>
          <p:nvPr/>
        </p:nvSpPr>
        <p:spPr>
          <a:xfrm rot="3148909" flipH="1">
            <a:off x="3121710" y="3059697"/>
            <a:ext cx="2772414" cy="338554"/>
          </a:xfrm>
          <a:prstGeom prst="rect">
            <a:avLst/>
          </a:prstGeom>
          <a:noFill/>
        </p:spPr>
        <p:txBody>
          <a:bodyPr wrap="none" rtlCol="0">
            <a:spAutoFit/>
          </a:bodyPr>
          <a:lstStyle/>
          <a:p>
            <a:r>
              <a:rPr lang="en-US" sz="1600" dirty="0"/>
              <a:t>World-line  of bran’s front door</a:t>
            </a:r>
          </a:p>
        </p:txBody>
      </p:sp>
      <p:sp>
        <p:nvSpPr>
          <p:cNvPr id="60" name="TextBox 59"/>
          <p:cNvSpPr txBox="1"/>
          <p:nvPr/>
        </p:nvSpPr>
        <p:spPr>
          <a:xfrm rot="3148909" flipH="1">
            <a:off x="4119227" y="3047746"/>
            <a:ext cx="2734342" cy="338554"/>
          </a:xfrm>
          <a:prstGeom prst="rect">
            <a:avLst/>
          </a:prstGeom>
          <a:noFill/>
        </p:spPr>
        <p:txBody>
          <a:bodyPr wrap="none" rtlCol="0">
            <a:spAutoFit/>
          </a:bodyPr>
          <a:lstStyle/>
          <a:p>
            <a:r>
              <a:rPr lang="en-US" sz="1600" dirty="0"/>
              <a:t>World-line  of rear-end of barn</a:t>
            </a:r>
          </a:p>
        </p:txBody>
      </p:sp>
      <p:graphicFrame>
        <p:nvGraphicFramePr>
          <p:cNvPr id="20" name="Object 2">
            <a:extLst>
              <a:ext uri="{FF2B5EF4-FFF2-40B4-BE49-F238E27FC236}">
                <a16:creationId xmlns:a16="http://schemas.microsoft.com/office/drawing/2014/main" id="{A6A3BD0F-7425-9A41-941D-2F25936748E8}"/>
              </a:ext>
            </a:extLst>
          </p:cNvPr>
          <p:cNvGraphicFramePr>
            <a:graphicFrameLocks noChangeAspect="1"/>
          </p:cNvGraphicFramePr>
          <p:nvPr>
            <p:extLst>
              <p:ext uri="{D42A27DB-BD31-4B8C-83A1-F6EECF244321}">
                <p14:modId xmlns:p14="http://schemas.microsoft.com/office/powerpoint/2010/main" val="873607537"/>
              </p:ext>
            </p:extLst>
          </p:nvPr>
        </p:nvGraphicFramePr>
        <p:xfrm>
          <a:off x="6729337" y="1399170"/>
          <a:ext cx="304800" cy="228600"/>
        </p:xfrm>
        <a:graphic>
          <a:graphicData uri="http://schemas.openxmlformats.org/presentationml/2006/ole">
            <mc:AlternateContent xmlns:mc="http://schemas.openxmlformats.org/markup-compatibility/2006">
              <mc:Choice xmlns:v="urn:schemas-microsoft-com:vml" Requires="v">
                <p:oleObj spid="_x0000_s143576" name="Equation" r:id="rId5" imgW="203200" imgH="152400" progId="Equation.DSMT4">
                  <p:embed/>
                </p:oleObj>
              </mc:Choice>
              <mc:Fallback>
                <p:oleObj name="Equation" r:id="rId5" imgW="203200" imgH="152400" progId="Equation.DSMT4">
                  <p:embed/>
                  <p:pic>
                    <p:nvPicPr>
                      <p:cNvPr id="149" name="Object 2"/>
                      <p:cNvPicPr>
                        <a:picLocks noChangeAspect="1" noChangeArrowheads="1"/>
                      </p:cNvPicPr>
                      <p:nvPr/>
                    </p:nvPicPr>
                    <p:blipFill>
                      <a:blip r:embed="rId6"/>
                      <a:srcRect/>
                      <a:stretch>
                        <a:fillRect/>
                      </a:stretch>
                    </p:blipFill>
                    <p:spPr bwMode="auto">
                      <a:xfrm>
                        <a:off x="6729337" y="1399170"/>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2">
            <a:extLst>
              <a:ext uri="{FF2B5EF4-FFF2-40B4-BE49-F238E27FC236}">
                <a16:creationId xmlns:a16="http://schemas.microsoft.com/office/drawing/2014/main" id="{C747D005-3BAF-7343-A245-BEDB676E0FA5}"/>
              </a:ext>
            </a:extLst>
          </p:cNvPr>
          <p:cNvGraphicFramePr>
            <a:graphicFrameLocks noChangeAspect="1"/>
          </p:cNvGraphicFramePr>
          <p:nvPr>
            <p:extLst>
              <p:ext uri="{D42A27DB-BD31-4B8C-83A1-F6EECF244321}">
                <p14:modId xmlns:p14="http://schemas.microsoft.com/office/powerpoint/2010/main" val="3422242681"/>
              </p:ext>
            </p:extLst>
          </p:nvPr>
        </p:nvGraphicFramePr>
        <p:xfrm>
          <a:off x="2615330" y="1286874"/>
          <a:ext cx="247650" cy="209550"/>
        </p:xfrm>
        <a:graphic>
          <a:graphicData uri="http://schemas.openxmlformats.org/presentationml/2006/ole">
            <mc:AlternateContent xmlns:mc="http://schemas.openxmlformats.org/markup-compatibility/2006">
              <mc:Choice xmlns:v="urn:schemas-microsoft-com:vml" Requires="v">
                <p:oleObj spid="_x0000_s143577" name="Equation" r:id="rId7" imgW="165100" imgH="139700" progId="Equation.DSMT4">
                  <p:embed/>
                </p:oleObj>
              </mc:Choice>
              <mc:Fallback>
                <p:oleObj name="Equation" r:id="rId7" imgW="165100" imgH="139700" progId="Equation.DSMT4">
                  <p:embed/>
                  <p:pic>
                    <p:nvPicPr>
                      <p:cNvPr id="53" name="Object 2"/>
                      <p:cNvPicPr>
                        <a:picLocks noChangeAspect="1" noChangeArrowheads="1"/>
                      </p:cNvPicPr>
                      <p:nvPr/>
                    </p:nvPicPr>
                    <p:blipFill>
                      <a:blip r:embed="rId8"/>
                      <a:srcRect/>
                      <a:stretch>
                        <a:fillRect/>
                      </a:stretch>
                    </p:blipFill>
                    <p:spPr bwMode="auto">
                      <a:xfrm>
                        <a:off x="2615330" y="1286874"/>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 name="Object 2">
            <a:extLst>
              <a:ext uri="{FF2B5EF4-FFF2-40B4-BE49-F238E27FC236}">
                <a16:creationId xmlns:a16="http://schemas.microsoft.com/office/drawing/2014/main" id="{ACC08AE2-8B1A-0D41-A17E-22CA144D0DA3}"/>
              </a:ext>
            </a:extLst>
          </p:cNvPr>
          <p:cNvGraphicFramePr>
            <a:graphicFrameLocks noChangeAspect="1"/>
          </p:cNvGraphicFramePr>
          <p:nvPr>
            <p:extLst>
              <p:ext uri="{D42A27DB-BD31-4B8C-83A1-F6EECF244321}">
                <p14:modId xmlns:p14="http://schemas.microsoft.com/office/powerpoint/2010/main" val="2964918895"/>
              </p:ext>
            </p:extLst>
          </p:nvPr>
        </p:nvGraphicFramePr>
        <p:xfrm>
          <a:off x="1769327" y="2656470"/>
          <a:ext cx="190500" cy="190500"/>
        </p:xfrm>
        <a:graphic>
          <a:graphicData uri="http://schemas.openxmlformats.org/presentationml/2006/ole">
            <mc:AlternateContent xmlns:mc="http://schemas.openxmlformats.org/markup-compatibility/2006">
              <mc:Choice xmlns:v="urn:schemas-microsoft-com:vml" Requires="v">
                <p:oleObj spid="_x0000_s143578" name="Equation" r:id="rId9" imgW="127000" imgH="127000" progId="Equation.DSMT4">
                  <p:embed/>
                </p:oleObj>
              </mc:Choice>
              <mc:Fallback>
                <p:oleObj name="Equation" r:id="rId9" imgW="127000" imgH="127000" progId="Equation.DSMT4">
                  <p:embed/>
                  <p:pic>
                    <p:nvPicPr>
                      <p:cNvPr id="54" name="Object 2"/>
                      <p:cNvPicPr>
                        <a:picLocks noChangeAspect="1" noChangeArrowheads="1"/>
                      </p:cNvPicPr>
                      <p:nvPr/>
                    </p:nvPicPr>
                    <p:blipFill>
                      <a:blip r:embed="rId10"/>
                      <a:srcRect/>
                      <a:stretch>
                        <a:fillRect/>
                      </a:stretch>
                    </p:blipFill>
                    <p:spPr bwMode="auto">
                      <a:xfrm>
                        <a:off x="1769327" y="2656470"/>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 name="Object 2">
            <a:extLst>
              <a:ext uri="{FF2B5EF4-FFF2-40B4-BE49-F238E27FC236}">
                <a16:creationId xmlns:a16="http://schemas.microsoft.com/office/drawing/2014/main" id="{B7F8B421-086D-EB45-8802-ED87B66BB331}"/>
              </a:ext>
            </a:extLst>
          </p:cNvPr>
          <p:cNvGraphicFramePr>
            <a:graphicFrameLocks noChangeAspect="1"/>
          </p:cNvGraphicFramePr>
          <p:nvPr>
            <p:extLst>
              <p:ext uri="{D42A27DB-BD31-4B8C-83A1-F6EECF244321}">
                <p14:modId xmlns:p14="http://schemas.microsoft.com/office/powerpoint/2010/main" val="2620866877"/>
              </p:ext>
            </p:extLst>
          </p:nvPr>
        </p:nvGraphicFramePr>
        <p:xfrm>
          <a:off x="8206995" y="6276579"/>
          <a:ext cx="247650" cy="228600"/>
        </p:xfrm>
        <a:graphic>
          <a:graphicData uri="http://schemas.openxmlformats.org/presentationml/2006/ole">
            <mc:AlternateContent xmlns:mc="http://schemas.openxmlformats.org/markup-compatibility/2006">
              <mc:Choice xmlns:v="urn:schemas-microsoft-com:vml" Requires="v">
                <p:oleObj spid="_x0000_s143579" name="Equation" r:id="rId11" imgW="165100" imgH="152400" progId="Equation.DSMT4">
                  <p:embed/>
                </p:oleObj>
              </mc:Choice>
              <mc:Fallback>
                <p:oleObj name="Equation" r:id="rId11" imgW="165100" imgH="152400" progId="Equation.DSMT4">
                  <p:embed/>
                  <p:pic>
                    <p:nvPicPr>
                      <p:cNvPr id="55" name="Object 2"/>
                      <p:cNvPicPr>
                        <a:picLocks noChangeAspect="1" noChangeArrowheads="1"/>
                      </p:cNvPicPr>
                      <p:nvPr/>
                    </p:nvPicPr>
                    <p:blipFill>
                      <a:blip r:embed="rId12"/>
                      <a:srcRect/>
                      <a:stretch>
                        <a:fillRect/>
                      </a:stretch>
                    </p:blipFill>
                    <p:spPr bwMode="auto">
                      <a:xfrm>
                        <a:off x="8206995" y="6276579"/>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 name="Object 2">
            <a:extLst>
              <a:ext uri="{FF2B5EF4-FFF2-40B4-BE49-F238E27FC236}">
                <a16:creationId xmlns:a16="http://schemas.microsoft.com/office/drawing/2014/main" id="{27C17611-F885-DD43-B446-C3762AC9260C}"/>
              </a:ext>
            </a:extLst>
          </p:cNvPr>
          <p:cNvGraphicFramePr>
            <a:graphicFrameLocks noChangeAspect="1"/>
          </p:cNvGraphicFramePr>
          <p:nvPr>
            <p:extLst>
              <p:ext uri="{D42A27DB-BD31-4B8C-83A1-F6EECF244321}">
                <p14:modId xmlns:p14="http://schemas.microsoft.com/office/powerpoint/2010/main" val="220509010"/>
              </p:ext>
            </p:extLst>
          </p:nvPr>
        </p:nvGraphicFramePr>
        <p:xfrm>
          <a:off x="5977619" y="6285894"/>
          <a:ext cx="696118" cy="214191"/>
        </p:xfrm>
        <a:graphic>
          <a:graphicData uri="http://schemas.openxmlformats.org/presentationml/2006/ole">
            <mc:AlternateContent xmlns:mc="http://schemas.openxmlformats.org/markup-compatibility/2006">
              <mc:Choice xmlns:v="urn:schemas-microsoft-com:vml" Requires="v">
                <p:oleObj spid="_x0000_s143580" name="Equation" r:id="rId13" imgW="495300" imgH="152400" progId="Equation.DSMT4">
                  <p:embed/>
                </p:oleObj>
              </mc:Choice>
              <mc:Fallback>
                <p:oleObj name="Equation" r:id="rId13" imgW="495300" imgH="152400" progId="Equation.DSMT4">
                  <p:embed/>
                  <p:pic>
                    <p:nvPicPr>
                      <p:cNvPr id="88" name="Object 2"/>
                      <p:cNvPicPr>
                        <a:picLocks noChangeAspect="1" noChangeArrowheads="1"/>
                      </p:cNvPicPr>
                      <p:nvPr/>
                    </p:nvPicPr>
                    <p:blipFill>
                      <a:blip r:embed="rId14"/>
                      <a:srcRect/>
                      <a:stretch>
                        <a:fillRect/>
                      </a:stretch>
                    </p:blipFill>
                    <p:spPr bwMode="auto">
                      <a:xfrm>
                        <a:off x="5977619" y="6285894"/>
                        <a:ext cx="696118" cy="21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rot="16200000" flipV="1">
            <a:off x="1832650" y="1151901"/>
            <a:ext cx="5910505" cy="454660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3939054" y="3309110"/>
            <a:ext cx="537910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2399" y="346770"/>
            <a:ext cx="1312235"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Putting the four world-lines together with a little artwork (the artwork will be removed in the next slide), we get the following space-time diagram.</a:t>
            </a:r>
          </a:p>
        </p:txBody>
      </p:sp>
      <p:cxnSp>
        <p:nvCxnSpPr>
          <p:cNvPr id="95" name="Straight Connector 94"/>
          <p:cNvCxnSpPr/>
          <p:nvPr/>
        </p:nvCxnSpPr>
        <p:spPr>
          <a:xfrm rot="5400000">
            <a:off x="311887" y="3492736"/>
            <a:ext cx="4710227"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371600" y="5851026"/>
            <a:ext cx="71181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1752600" y="2061661"/>
            <a:ext cx="4878388" cy="3759994"/>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482848" y="1738605"/>
            <a:ext cx="4978398" cy="3848103"/>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3733801" y="2011654"/>
            <a:ext cx="4648201" cy="3581402"/>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277902" y="3495558"/>
            <a:ext cx="4701408"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31.)</a:t>
            </a:r>
          </a:p>
        </p:txBody>
      </p:sp>
      <p:graphicFrame>
        <p:nvGraphicFramePr>
          <p:cNvPr id="90" name="Object 2"/>
          <p:cNvGraphicFramePr>
            <a:graphicFrameLocks noChangeAspect="1"/>
          </p:cNvGraphicFramePr>
          <p:nvPr/>
        </p:nvGraphicFramePr>
        <p:xfrm>
          <a:off x="6697663" y="1238250"/>
          <a:ext cx="160337" cy="2608263"/>
        </p:xfrm>
        <a:graphic>
          <a:graphicData uri="http://schemas.openxmlformats.org/presentationml/2006/ole">
            <mc:AlternateContent xmlns:mc="http://schemas.openxmlformats.org/markup-compatibility/2006">
              <mc:Choice xmlns:v="urn:schemas-microsoft-com:vml" Requires="v">
                <p:oleObj spid="_x0000_s145750" name="Equation" r:id="rId3" imgW="139700" imgH="2260600" progId="Equation.DSMT4">
                  <p:embed/>
                </p:oleObj>
              </mc:Choice>
              <mc:Fallback>
                <p:oleObj name="Equation" r:id="rId3" imgW="139700" imgH="22606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663" y="1238250"/>
                        <a:ext cx="160337" cy="260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6870700" y="3256256"/>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899267644"/>
              </p:ext>
            </p:extLst>
          </p:nvPr>
        </p:nvGraphicFramePr>
        <p:xfrm>
          <a:off x="4292600" y="5410200"/>
          <a:ext cx="467912" cy="311941"/>
        </p:xfrm>
        <a:graphic>
          <a:graphicData uri="http://schemas.openxmlformats.org/presentationml/2006/ole">
            <mc:AlternateContent xmlns:mc="http://schemas.openxmlformats.org/markup-compatibility/2006">
              <mc:Choice xmlns:v="urn:schemas-microsoft-com:vml" Requires="v">
                <p:oleObj spid="_x0000_s145751" name="Equation" r:id="rId5" imgW="304800" imgH="203200" progId="Equation.DSMT4">
                  <p:embed/>
                </p:oleObj>
              </mc:Choice>
              <mc:Fallback>
                <p:oleObj name="Equation" r:id="rId5" imgW="304800" imgH="203200" progId="Equation.DSMT4">
                  <p:embed/>
                  <p:pic>
                    <p:nvPicPr>
                      <p:cNvPr id="0" name="Picture 4"/>
                      <p:cNvPicPr>
                        <a:picLocks noChangeAspect="1" noChangeArrowheads="1"/>
                      </p:cNvPicPr>
                      <p:nvPr/>
                    </p:nvPicPr>
                    <p:blipFill>
                      <a:blip r:embed="rId6"/>
                      <a:srcRect/>
                      <a:stretch>
                        <a:fillRect/>
                      </a:stretch>
                    </p:blipFill>
                    <p:spPr bwMode="auto">
                      <a:xfrm>
                        <a:off x="4292600" y="5410200"/>
                        <a:ext cx="467912" cy="31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5" name="Straight Arrow Connector 74"/>
          <p:cNvCxnSpPr/>
          <p:nvPr/>
        </p:nvCxnSpPr>
        <p:spPr>
          <a:xfrm flipV="1">
            <a:off x="6623050" y="4861112"/>
            <a:ext cx="4762" cy="396688"/>
          </a:xfrm>
          <a:prstGeom prst="straightConnector1">
            <a:avLst/>
          </a:prstGeom>
          <a:ln w="571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2666206" y="4784912"/>
            <a:ext cx="4762" cy="396688"/>
          </a:xfrm>
          <a:prstGeom prst="straightConnector1">
            <a:avLst/>
          </a:prstGeom>
          <a:ln w="571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92" idx="1"/>
          </p:cNvCxnSpPr>
          <p:nvPr/>
        </p:nvCxnSpPr>
        <p:spPr>
          <a:xfrm rot="10800000">
            <a:off x="6002538" y="5002714"/>
            <a:ext cx="487162" cy="628944"/>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16200000" flipV="1">
            <a:off x="6875066" y="5012137"/>
            <a:ext cx="526257" cy="407986"/>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rot="3148909" flipH="1">
            <a:off x="2893110" y="2404900"/>
            <a:ext cx="2772414" cy="338554"/>
          </a:xfrm>
          <a:prstGeom prst="rect">
            <a:avLst/>
          </a:prstGeom>
          <a:noFill/>
        </p:spPr>
        <p:txBody>
          <a:bodyPr wrap="none" rtlCol="0">
            <a:spAutoFit/>
          </a:bodyPr>
          <a:lstStyle/>
          <a:p>
            <a:r>
              <a:rPr lang="en-US" sz="1600" dirty="0"/>
              <a:t>World-line  of bran’s front door</a:t>
            </a:r>
          </a:p>
        </p:txBody>
      </p:sp>
      <p:sp>
        <p:nvSpPr>
          <p:cNvPr id="74" name="TextBox 73"/>
          <p:cNvSpPr txBox="1"/>
          <p:nvPr/>
        </p:nvSpPr>
        <p:spPr>
          <a:xfrm rot="3148909" flipH="1">
            <a:off x="3890627" y="2392949"/>
            <a:ext cx="2734342" cy="338554"/>
          </a:xfrm>
          <a:prstGeom prst="rect">
            <a:avLst/>
          </a:prstGeom>
          <a:noFill/>
        </p:spPr>
        <p:txBody>
          <a:bodyPr wrap="none" rtlCol="0">
            <a:spAutoFit/>
          </a:bodyPr>
          <a:lstStyle/>
          <a:p>
            <a:r>
              <a:rPr lang="en-US" sz="1600" dirty="0"/>
              <a:t>World-line  of rear-end of barn</a:t>
            </a:r>
          </a:p>
        </p:txBody>
      </p:sp>
      <p:cxnSp>
        <p:nvCxnSpPr>
          <p:cNvPr id="82" name="Straight Connector 81"/>
          <p:cNvCxnSpPr/>
          <p:nvPr/>
        </p:nvCxnSpPr>
        <p:spPr>
          <a:xfrm>
            <a:off x="2670968" y="5334000"/>
            <a:ext cx="3958432" cy="1588"/>
          </a:xfrm>
          <a:prstGeom prst="line">
            <a:avLst/>
          </a:prstGeom>
          <a:ln w="1270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7" name="Object 2"/>
          <p:cNvGraphicFramePr>
            <a:graphicFrameLocks noChangeAspect="1"/>
          </p:cNvGraphicFramePr>
          <p:nvPr/>
        </p:nvGraphicFramePr>
        <p:xfrm>
          <a:off x="2434431" y="1941513"/>
          <a:ext cx="160337" cy="2432050"/>
        </p:xfrm>
        <a:graphic>
          <a:graphicData uri="http://schemas.openxmlformats.org/presentationml/2006/ole">
            <mc:AlternateContent xmlns:mc="http://schemas.openxmlformats.org/markup-compatibility/2006">
              <mc:Choice xmlns:v="urn:schemas-microsoft-com:vml" Requires="v">
                <p:oleObj spid="_x0000_s145752" name="Equation" r:id="rId7" imgW="139700" imgH="2108200" progId="Equation.DSMT4">
                  <p:embed/>
                </p:oleObj>
              </mc:Choice>
              <mc:Fallback>
                <p:oleObj name="Equation" r:id="rId7" imgW="139700" imgH="2108200" progId="Equation.DSMT4">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4431" y="1941513"/>
                        <a:ext cx="160337"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 name="Rectangle 91"/>
          <p:cNvSpPr/>
          <p:nvPr/>
        </p:nvSpPr>
        <p:spPr>
          <a:xfrm>
            <a:off x="6489700" y="5479258"/>
            <a:ext cx="977900" cy="304800"/>
          </a:xfrm>
          <a:prstGeom prst="rect">
            <a:avLst/>
          </a:prstGeom>
          <a:solidFill>
            <a:srgbClr val="0000FF"/>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3" name="Object 28"/>
          <p:cNvGraphicFramePr>
            <a:graphicFrameLocks noChangeAspect="1"/>
          </p:cNvGraphicFramePr>
          <p:nvPr>
            <p:extLst>
              <p:ext uri="{D42A27DB-BD31-4B8C-83A1-F6EECF244321}">
                <p14:modId xmlns:p14="http://schemas.microsoft.com/office/powerpoint/2010/main" val="2130490144"/>
              </p:ext>
            </p:extLst>
          </p:nvPr>
        </p:nvGraphicFramePr>
        <p:xfrm>
          <a:off x="6896099" y="5550695"/>
          <a:ext cx="446088" cy="233363"/>
        </p:xfrm>
        <a:graphic>
          <a:graphicData uri="http://schemas.openxmlformats.org/presentationml/2006/ole">
            <mc:AlternateContent xmlns:mc="http://schemas.openxmlformats.org/markup-compatibility/2006">
              <mc:Choice xmlns:v="urn:schemas-microsoft-com:vml" Requires="v">
                <p:oleObj spid="_x0000_s145753" name="Equation" r:id="rId9" imgW="317500" imgH="165100" progId="Equation.DSMT4">
                  <p:embed/>
                </p:oleObj>
              </mc:Choice>
              <mc:Fallback>
                <p:oleObj name="Equation" r:id="rId9" imgW="317500" imgH="165100" progId="Equation.DSMT4">
                  <p:embed/>
                  <p:pic>
                    <p:nvPicPr>
                      <p:cNvPr id="0" name="Picture 31"/>
                      <p:cNvPicPr>
                        <a:picLocks noChangeAspect="1" noChangeArrowheads="1"/>
                      </p:cNvPicPr>
                      <p:nvPr/>
                    </p:nvPicPr>
                    <p:blipFill>
                      <a:blip r:embed="rId10"/>
                      <a:srcRect/>
                      <a:stretch>
                        <a:fillRect/>
                      </a:stretch>
                    </p:blipFill>
                    <p:spPr bwMode="auto">
                      <a:xfrm>
                        <a:off x="6896099" y="5550695"/>
                        <a:ext cx="446088" cy="23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 name="Object 2">
            <a:extLst>
              <a:ext uri="{FF2B5EF4-FFF2-40B4-BE49-F238E27FC236}">
                <a16:creationId xmlns:a16="http://schemas.microsoft.com/office/drawing/2014/main" id="{F09BB1C5-B24C-5E48-8A90-4ABBFE4D42B0}"/>
              </a:ext>
            </a:extLst>
          </p:cNvPr>
          <p:cNvGraphicFramePr>
            <a:graphicFrameLocks noChangeAspect="1"/>
          </p:cNvGraphicFramePr>
          <p:nvPr>
            <p:extLst>
              <p:ext uri="{D42A27DB-BD31-4B8C-83A1-F6EECF244321}">
                <p14:modId xmlns:p14="http://schemas.microsoft.com/office/powerpoint/2010/main" val="785260809"/>
              </p:ext>
            </p:extLst>
          </p:nvPr>
        </p:nvGraphicFramePr>
        <p:xfrm>
          <a:off x="6282928" y="606711"/>
          <a:ext cx="304800" cy="228600"/>
        </p:xfrm>
        <a:graphic>
          <a:graphicData uri="http://schemas.openxmlformats.org/presentationml/2006/ole">
            <mc:AlternateContent xmlns:mc="http://schemas.openxmlformats.org/markup-compatibility/2006">
              <mc:Choice xmlns:v="urn:schemas-microsoft-com:vml" Requires="v">
                <p:oleObj spid="_x0000_s145754" name="Equation" r:id="rId11" imgW="203200" imgH="152400" progId="Equation.DSMT4">
                  <p:embed/>
                </p:oleObj>
              </mc:Choice>
              <mc:Fallback>
                <p:oleObj name="Equation" r:id="rId11" imgW="203200" imgH="152400" progId="Equation.DSMT4">
                  <p:embed/>
                  <p:pic>
                    <p:nvPicPr>
                      <p:cNvPr id="149" name="Object 2"/>
                      <p:cNvPicPr>
                        <a:picLocks noChangeAspect="1" noChangeArrowheads="1"/>
                      </p:cNvPicPr>
                      <p:nvPr/>
                    </p:nvPicPr>
                    <p:blipFill>
                      <a:blip r:embed="rId12"/>
                      <a:srcRect/>
                      <a:stretch>
                        <a:fillRect/>
                      </a:stretch>
                    </p:blipFill>
                    <p:spPr bwMode="auto">
                      <a:xfrm>
                        <a:off x="6282928" y="606711"/>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3" name="Object 2">
            <a:extLst>
              <a:ext uri="{FF2B5EF4-FFF2-40B4-BE49-F238E27FC236}">
                <a16:creationId xmlns:a16="http://schemas.microsoft.com/office/drawing/2014/main" id="{52F1E6CB-4922-F242-BA7D-C3E4418493D7}"/>
              </a:ext>
            </a:extLst>
          </p:cNvPr>
          <p:cNvGraphicFramePr>
            <a:graphicFrameLocks noChangeAspect="1"/>
          </p:cNvGraphicFramePr>
          <p:nvPr>
            <p:extLst>
              <p:ext uri="{D42A27DB-BD31-4B8C-83A1-F6EECF244321}">
                <p14:modId xmlns:p14="http://schemas.microsoft.com/office/powerpoint/2010/main" val="3617850249"/>
              </p:ext>
            </p:extLst>
          </p:nvPr>
        </p:nvGraphicFramePr>
        <p:xfrm>
          <a:off x="2343155" y="626769"/>
          <a:ext cx="247650" cy="209550"/>
        </p:xfrm>
        <a:graphic>
          <a:graphicData uri="http://schemas.openxmlformats.org/presentationml/2006/ole">
            <mc:AlternateContent xmlns:mc="http://schemas.openxmlformats.org/markup-compatibility/2006">
              <mc:Choice xmlns:v="urn:schemas-microsoft-com:vml" Requires="v">
                <p:oleObj spid="_x0000_s145755" name="Equation" r:id="rId13" imgW="165100" imgH="139700" progId="Equation.DSMT4">
                  <p:embed/>
                </p:oleObj>
              </mc:Choice>
              <mc:Fallback>
                <p:oleObj name="Equation" r:id="rId13" imgW="165100" imgH="139700" progId="Equation.DSMT4">
                  <p:embed/>
                  <p:pic>
                    <p:nvPicPr>
                      <p:cNvPr id="53" name="Object 2"/>
                      <p:cNvPicPr>
                        <a:picLocks noChangeAspect="1" noChangeArrowheads="1"/>
                      </p:cNvPicPr>
                      <p:nvPr/>
                    </p:nvPicPr>
                    <p:blipFill>
                      <a:blip r:embed="rId14"/>
                      <a:srcRect/>
                      <a:stretch>
                        <a:fillRect/>
                      </a:stretch>
                    </p:blipFill>
                    <p:spPr bwMode="auto">
                      <a:xfrm>
                        <a:off x="2343155" y="626769"/>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 name="Object 2">
            <a:extLst>
              <a:ext uri="{FF2B5EF4-FFF2-40B4-BE49-F238E27FC236}">
                <a16:creationId xmlns:a16="http://schemas.microsoft.com/office/drawing/2014/main" id="{065050E3-B2E8-3B4A-9F8B-0E2025639B8C}"/>
              </a:ext>
            </a:extLst>
          </p:cNvPr>
          <p:cNvGraphicFramePr>
            <a:graphicFrameLocks noChangeAspect="1"/>
          </p:cNvGraphicFramePr>
          <p:nvPr>
            <p:extLst>
              <p:ext uri="{D42A27DB-BD31-4B8C-83A1-F6EECF244321}">
                <p14:modId xmlns:p14="http://schemas.microsoft.com/office/powerpoint/2010/main" val="1663432667"/>
              </p:ext>
            </p:extLst>
          </p:nvPr>
        </p:nvGraphicFramePr>
        <p:xfrm>
          <a:off x="1602747" y="2133600"/>
          <a:ext cx="190500" cy="190500"/>
        </p:xfrm>
        <a:graphic>
          <a:graphicData uri="http://schemas.openxmlformats.org/presentationml/2006/ole">
            <mc:AlternateContent xmlns:mc="http://schemas.openxmlformats.org/markup-compatibility/2006">
              <mc:Choice xmlns:v="urn:schemas-microsoft-com:vml" Requires="v">
                <p:oleObj spid="_x0000_s145756" name="Equation" r:id="rId15" imgW="127000" imgH="127000" progId="Equation.DSMT4">
                  <p:embed/>
                </p:oleObj>
              </mc:Choice>
              <mc:Fallback>
                <p:oleObj name="Equation" r:id="rId15" imgW="127000" imgH="127000" progId="Equation.DSMT4">
                  <p:embed/>
                  <p:pic>
                    <p:nvPicPr>
                      <p:cNvPr id="54" name="Object 2"/>
                      <p:cNvPicPr>
                        <a:picLocks noChangeAspect="1" noChangeArrowheads="1"/>
                      </p:cNvPicPr>
                      <p:nvPr/>
                    </p:nvPicPr>
                    <p:blipFill>
                      <a:blip r:embed="rId16"/>
                      <a:srcRect/>
                      <a:stretch>
                        <a:fillRect/>
                      </a:stretch>
                    </p:blipFill>
                    <p:spPr bwMode="auto">
                      <a:xfrm>
                        <a:off x="1602747" y="2133600"/>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 name="Object 2">
            <a:extLst>
              <a:ext uri="{FF2B5EF4-FFF2-40B4-BE49-F238E27FC236}">
                <a16:creationId xmlns:a16="http://schemas.microsoft.com/office/drawing/2014/main" id="{6BCA07EB-BD30-0D46-911C-1E796992F46C}"/>
              </a:ext>
            </a:extLst>
          </p:cNvPr>
          <p:cNvGraphicFramePr>
            <a:graphicFrameLocks noChangeAspect="1"/>
          </p:cNvGraphicFramePr>
          <p:nvPr>
            <p:extLst>
              <p:ext uri="{D42A27DB-BD31-4B8C-83A1-F6EECF244321}">
                <p14:modId xmlns:p14="http://schemas.microsoft.com/office/powerpoint/2010/main" val="1926830876"/>
              </p:ext>
            </p:extLst>
          </p:nvPr>
        </p:nvGraphicFramePr>
        <p:xfrm>
          <a:off x="8204205" y="5871217"/>
          <a:ext cx="247650" cy="228600"/>
        </p:xfrm>
        <a:graphic>
          <a:graphicData uri="http://schemas.openxmlformats.org/presentationml/2006/ole">
            <mc:AlternateContent xmlns:mc="http://schemas.openxmlformats.org/markup-compatibility/2006">
              <mc:Choice xmlns:v="urn:schemas-microsoft-com:vml" Requires="v">
                <p:oleObj spid="_x0000_s145757" name="Equation" r:id="rId17" imgW="165100" imgH="152400" progId="Equation.DSMT4">
                  <p:embed/>
                </p:oleObj>
              </mc:Choice>
              <mc:Fallback>
                <p:oleObj name="Equation" r:id="rId17" imgW="165100" imgH="152400" progId="Equation.DSMT4">
                  <p:embed/>
                  <p:pic>
                    <p:nvPicPr>
                      <p:cNvPr id="55" name="Object 2"/>
                      <p:cNvPicPr>
                        <a:picLocks noChangeAspect="1" noChangeArrowheads="1"/>
                      </p:cNvPicPr>
                      <p:nvPr/>
                    </p:nvPicPr>
                    <p:blipFill>
                      <a:blip r:embed="rId18"/>
                      <a:srcRect/>
                      <a:stretch>
                        <a:fillRect/>
                      </a:stretch>
                    </p:blipFill>
                    <p:spPr bwMode="auto">
                      <a:xfrm>
                        <a:off x="8204205" y="5871217"/>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 name="Object 2">
            <a:extLst>
              <a:ext uri="{FF2B5EF4-FFF2-40B4-BE49-F238E27FC236}">
                <a16:creationId xmlns:a16="http://schemas.microsoft.com/office/drawing/2014/main" id="{A35F66CC-7696-E34C-B3DC-CFA11927EC29}"/>
              </a:ext>
            </a:extLst>
          </p:cNvPr>
          <p:cNvGraphicFramePr>
            <a:graphicFrameLocks noChangeAspect="1"/>
          </p:cNvGraphicFramePr>
          <p:nvPr>
            <p:extLst>
              <p:ext uri="{D42A27DB-BD31-4B8C-83A1-F6EECF244321}">
                <p14:modId xmlns:p14="http://schemas.microsoft.com/office/powerpoint/2010/main" val="2207644093"/>
              </p:ext>
            </p:extLst>
          </p:nvPr>
        </p:nvGraphicFramePr>
        <p:xfrm>
          <a:off x="5917082" y="5932169"/>
          <a:ext cx="696118" cy="214191"/>
        </p:xfrm>
        <a:graphic>
          <a:graphicData uri="http://schemas.openxmlformats.org/presentationml/2006/ole">
            <mc:AlternateContent xmlns:mc="http://schemas.openxmlformats.org/markup-compatibility/2006">
              <mc:Choice xmlns:v="urn:schemas-microsoft-com:vml" Requires="v">
                <p:oleObj spid="_x0000_s145758" name="Equation" r:id="rId19" imgW="495300" imgH="152400" progId="Equation.DSMT4">
                  <p:embed/>
                </p:oleObj>
              </mc:Choice>
              <mc:Fallback>
                <p:oleObj name="Equation" r:id="rId19" imgW="495300" imgH="152400" progId="Equation.DSMT4">
                  <p:embed/>
                  <p:pic>
                    <p:nvPicPr>
                      <p:cNvPr id="88" name="Object 2"/>
                      <p:cNvPicPr>
                        <a:picLocks noChangeAspect="1" noChangeArrowheads="1"/>
                      </p:cNvPicPr>
                      <p:nvPr/>
                    </p:nvPicPr>
                    <p:blipFill>
                      <a:blip r:embed="rId20"/>
                      <a:srcRect/>
                      <a:stretch>
                        <a:fillRect/>
                      </a:stretch>
                    </p:blipFill>
                    <p:spPr bwMode="auto">
                      <a:xfrm>
                        <a:off x="5917082" y="5932169"/>
                        <a:ext cx="696118" cy="21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7" name="Object 29">
            <a:extLst>
              <a:ext uri="{FF2B5EF4-FFF2-40B4-BE49-F238E27FC236}">
                <a16:creationId xmlns:a16="http://schemas.microsoft.com/office/drawing/2014/main" id="{0B80DAE2-25D0-3C40-8513-075E15A45761}"/>
              </a:ext>
            </a:extLst>
          </p:cNvPr>
          <p:cNvGraphicFramePr>
            <a:graphicFrameLocks noChangeAspect="1"/>
          </p:cNvGraphicFramePr>
          <p:nvPr>
            <p:extLst>
              <p:ext uri="{D42A27DB-BD31-4B8C-83A1-F6EECF244321}">
                <p14:modId xmlns:p14="http://schemas.microsoft.com/office/powerpoint/2010/main" val="2578995582"/>
              </p:ext>
            </p:extLst>
          </p:nvPr>
        </p:nvGraphicFramePr>
        <p:xfrm>
          <a:off x="6680936" y="4408875"/>
          <a:ext cx="712788" cy="214312"/>
        </p:xfrm>
        <a:graphic>
          <a:graphicData uri="http://schemas.openxmlformats.org/presentationml/2006/ole">
            <mc:AlternateContent xmlns:mc="http://schemas.openxmlformats.org/markup-compatibility/2006">
              <mc:Choice xmlns:v="urn:schemas-microsoft-com:vml" Requires="v">
                <p:oleObj spid="_x0000_s145759" name="Equation" r:id="rId21" imgW="508000" imgH="152400" progId="Equation.DSMT4">
                  <p:embed/>
                </p:oleObj>
              </mc:Choice>
              <mc:Fallback>
                <p:oleObj name="Equation" r:id="rId21" imgW="508000" imgH="152400" progId="Equation.DSMT4">
                  <p:embed/>
                  <p:pic>
                    <p:nvPicPr>
                      <p:cNvPr id="145437" name="Object 29"/>
                      <p:cNvPicPr>
                        <a:picLocks noChangeAspect="1" noChangeArrowheads="1"/>
                      </p:cNvPicPr>
                      <p:nvPr/>
                    </p:nvPicPr>
                    <p:blipFill>
                      <a:blip r:embed="rId22"/>
                      <a:srcRect/>
                      <a:stretch>
                        <a:fillRect/>
                      </a:stretch>
                    </p:blipFill>
                    <p:spPr bwMode="auto">
                      <a:xfrm>
                        <a:off x="6680936" y="4408875"/>
                        <a:ext cx="712788"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rot="16200000" flipV="1">
            <a:off x="2258263" y="1151901"/>
            <a:ext cx="5910505" cy="454660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4364667" y="3309110"/>
            <a:ext cx="537910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737500" y="3492736"/>
            <a:ext cx="4710227"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797213" y="5851026"/>
            <a:ext cx="71181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2178213" y="2061661"/>
            <a:ext cx="4878388" cy="3759994"/>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908461" y="1738605"/>
            <a:ext cx="4978398" cy="3848103"/>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4159414" y="2011654"/>
            <a:ext cx="4648201" cy="3581402"/>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703515" y="3495558"/>
            <a:ext cx="4701408"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32.)</a:t>
            </a:r>
          </a:p>
        </p:txBody>
      </p:sp>
      <p:graphicFrame>
        <p:nvGraphicFramePr>
          <p:cNvPr id="90" name="Object 2"/>
          <p:cNvGraphicFramePr>
            <a:graphicFrameLocks noChangeAspect="1"/>
          </p:cNvGraphicFramePr>
          <p:nvPr/>
        </p:nvGraphicFramePr>
        <p:xfrm>
          <a:off x="7123276" y="1238250"/>
          <a:ext cx="160337" cy="2608263"/>
        </p:xfrm>
        <a:graphic>
          <a:graphicData uri="http://schemas.openxmlformats.org/presentationml/2006/ole">
            <mc:AlternateContent xmlns:mc="http://schemas.openxmlformats.org/markup-compatibility/2006">
              <mc:Choice xmlns:v="urn:schemas-microsoft-com:vml" Requires="v">
                <p:oleObj spid="_x0000_s211203" name="Equation" r:id="rId3" imgW="139700" imgH="2260600" progId="Equation.DSMT4">
                  <p:embed/>
                </p:oleObj>
              </mc:Choice>
              <mc:Fallback>
                <p:oleObj name="Equation" r:id="rId3" imgW="139700" imgH="2260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276" y="1238250"/>
                        <a:ext cx="160337" cy="260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7296313" y="3256256"/>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rot="3148909" flipH="1">
            <a:off x="3318723" y="2404900"/>
            <a:ext cx="2772414" cy="338554"/>
          </a:xfrm>
          <a:prstGeom prst="rect">
            <a:avLst/>
          </a:prstGeom>
          <a:noFill/>
        </p:spPr>
        <p:txBody>
          <a:bodyPr wrap="none" rtlCol="0">
            <a:spAutoFit/>
          </a:bodyPr>
          <a:lstStyle/>
          <a:p>
            <a:r>
              <a:rPr lang="en-US" sz="1600" dirty="0"/>
              <a:t>World-line  of barn’s front door</a:t>
            </a:r>
          </a:p>
        </p:txBody>
      </p:sp>
      <p:sp>
        <p:nvSpPr>
          <p:cNvPr id="74" name="TextBox 73"/>
          <p:cNvSpPr txBox="1"/>
          <p:nvPr/>
        </p:nvSpPr>
        <p:spPr>
          <a:xfrm rot="3148909" flipH="1">
            <a:off x="4316240" y="2392949"/>
            <a:ext cx="2734342" cy="338554"/>
          </a:xfrm>
          <a:prstGeom prst="rect">
            <a:avLst/>
          </a:prstGeom>
          <a:noFill/>
        </p:spPr>
        <p:txBody>
          <a:bodyPr wrap="none" rtlCol="0">
            <a:spAutoFit/>
          </a:bodyPr>
          <a:lstStyle/>
          <a:p>
            <a:r>
              <a:rPr lang="en-US" sz="1600" dirty="0"/>
              <a:t>World-line  of rear-end of barn</a:t>
            </a:r>
          </a:p>
        </p:txBody>
      </p:sp>
      <p:graphicFrame>
        <p:nvGraphicFramePr>
          <p:cNvPr id="145437" name="Object 29"/>
          <p:cNvGraphicFramePr>
            <a:graphicFrameLocks noChangeAspect="1"/>
          </p:cNvGraphicFramePr>
          <p:nvPr>
            <p:extLst>
              <p:ext uri="{D42A27DB-BD31-4B8C-83A1-F6EECF244321}">
                <p14:modId xmlns:p14="http://schemas.microsoft.com/office/powerpoint/2010/main" val="773643166"/>
              </p:ext>
            </p:extLst>
          </p:nvPr>
        </p:nvGraphicFramePr>
        <p:xfrm>
          <a:off x="7118513" y="4373563"/>
          <a:ext cx="712788" cy="214312"/>
        </p:xfrm>
        <a:graphic>
          <a:graphicData uri="http://schemas.openxmlformats.org/presentationml/2006/ole">
            <mc:AlternateContent xmlns:mc="http://schemas.openxmlformats.org/markup-compatibility/2006">
              <mc:Choice xmlns:v="urn:schemas-microsoft-com:vml" Requires="v">
                <p:oleObj spid="_x0000_s211204" name="Equation" r:id="rId5" imgW="508000" imgH="152400" progId="Equation.DSMT4">
                  <p:embed/>
                </p:oleObj>
              </mc:Choice>
              <mc:Fallback>
                <p:oleObj name="Equation" r:id="rId5" imgW="508000" imgH="152400" progId="Equation.DSMT4">
                  <p:embed/>
                  <p:pic>
                    <p:nvPicPr>
                      <p:cNvPr id="0" name="Picture 9"/>
                      <p:cNvPicPr>
                        <a:picLocks noChangeAspect="1" noChangeArrowheads="1"/>
                      </p:cNvPicPr>
                      <p:nvPr/>
                    </p:nvPicPr>
                    <p:blipFill>
                      <a:blip r:embed="rId6"/>
                      <a:srcRect/>
                      <a:stretch>
                        <a:fillRect/>
                      </a:stretch>
                    </p:blipFill>
                    <p:spPr bwMode="auto">
                      <a:xfrm>
                        <a:off x="7118513" y="4373563"/>
                        <a:ext cx="712788"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7" name="Object 2"/>
          <p:cNvGraphicFramePr>
            <a:graphicFrameLocks noChangeAspect="1"/>
          </p:cNvGraphicFramePr>
          <p:nvPr/>
        </p:nvGraphicFramePr>
        <p:xfrm>
          <a:off x="2860044" y="1941513"/>
          <a:ext cx="160337" cy="2432050"/>
        </p:xfrm>
        <a:graphic>
          <a:graphicData uri="http://schemas.openxmlformats.org/presentationml/2006/ole">
            <mc:AlternateContent xmlns:mc="http://schemas.openxmlformats.org/markup-compatibility/2006">
              <mc:Choice xmlns:v="urn:schemas-microsoft-com:vml" Requires="v">
                <p:oleObj spid="_x0000_s211205" name="Equation" r:id="rId7" imgW="139700" imgH="2108200" progId="Equation.DSMT4">
                  <p:embed/>
                </p:oleObj>
              </mc:Choice>
              <mc:Fallback>
                <p:oleObj name="Equation" r:id="rId7" imgW="139700" imgH="210820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0044" y="1941513"/>
                        <a:ext cx="160337"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2" name="TextBox 31"/>
          <p:cNvSpPr txBox="1"/>
          <p:nvPr/>
        </p:nvSpPr>
        <p:spPr>
          <a:xfrm>
            <a:off x="152399" y="259140"/>
            <a:ext cx="1873413" cy="175432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bare-bones form (the way you would normally see it in a textbook, or where ever):</a:t>
            </a:r>
          </a:p>
        </p:txBody>
      </p:sp>
      <p:graphicFrame>
        <p:nvGraphicFramePr>
          <p:cNvPr id="24" name="Object 2">
            <a:extLst>
              <a:ext uri="{FF2B5EF4-FFF2-40B4-BE49-F238E27FC236}">
                <a16:creationId xmlns:a16="http://schemas.microsoft.com/office/drawing/2014/main" id="{CD8C73E4-C048-5A45-B096-2742FDD74269}"/>
              </a:ext>
            </a:extLst>
          </p:cNvPr>
          <p:cNvGraphicFramePr>
            <a:graphicFrameLocks noChangeAspect="1"/>
          </p:cNvGraphicFramePr>
          <p:nvPr>
            <p:extLst>
              <p:ext uri="{D42A27DB-BD31-4B8C-83A1-F6EECF244321}">
                <p14:modId xmlns:p14="http://schemas.microsoft.com/office/powerpoint/2010/main" val="1978981224"/>
              </p:ext>
            </p:extLst>
          </p:nvPr>
        </p:nvGraphicFramePr>
        <p:xfrm>
          <a:off x="6720052" y="636104"/>
          <a:ext cx="304800" cy="228600"/>
        </p:xfrm>
        <a:graphic>
          <a:graphicData uri="http://schemas.openxmlformats.org/presentationml/2006/ole">
            <mc:AlternateContent xmlns:mc="http://schemas.openxmlformats.org/markup-compatibility/2006">
              <mc:Choice xmlns:v="urn:schemas-microsoft-com:vml" Requires="v">
                <p:oleObj spid="_x0000_s211206" name="Equation" r:id="rId9" imgW="203200" imgH="152400" progId="Equation.DSMT4">
                  <p:embed/>
                </p:oleObj>
              </mc:Choice>
              <mc:Fallback>
                <p:oleObj name="Equation" r:id="rId9" imgW="203200" imgH="152400" progId="Equation.DSMT4">
                  <p:embed/>
                  <p:pic>
                    <p:nvPicPr>
                      <p:cNvPr id="149" name="Object 2"/>
                      <p:cNvPicPr>
                        <a:picLocks noChangeAspect="1" noChangeArrowheads="1"/>
                      </p:cNvPicPr>
                      <p:nvPr/>
                    </p:nvPicPr>
                    <p:blipFill>
                      <a:blip r:embed="rId10"/>
                      <a:srcRect/>
                      <a:stretch>
                        <a:fillRect/>
                      </a:stretch>
                    </p:blipFill>
                    <p:spPr bwMode="auto">
                      <a:xfrm>
                        <a:off x="6720052" y="636104"/>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 name="Object 2">
            <a:extLst>
              <a:ext uri="{FF2B5EF4-FFF2-40B4-BE49-F238E27FC236}">
                <a16:creationId xmlns:a16="http://schemas.microsoft.com/office/drawing/2014/main" id="{919F69B7-E5FF-9143-BA16-9DD28327F21C}"/>
              </a:ext>
            </a:extLst>
          </p:cNvPr>
          <p:cNvGraphicFramePr>
            <a:graphicFrameLocks noChangeAspect="1"/>
          </p:cNvGraphicFramePr>
          <p:nvPr>
            <p:extLst>
              <p:ext uri="{D42A27DB-BD31-4B8C-83A1-F6EECF244321}">
                <p14:modId xmlns:p14="http://schemas.microsoft.com/office/powerpoint/2010/main" val="1817086793"/>
              </p:ext>
            </p:extLst>
          </p:nvPr>
        </p:nvGraphicFramePr>
        <p:xfrm>
          <a:off x="2730578" y="530187"/>
          <a:ext cx="247650" cy="209550"/>
        </p:xfrm>
        <a:graphic>
          <a:graphicData uri="http://schemas.openxmlformats.org/presentationml/2006/ole">
            <mc:AlternateContent xmlns:mc="http://schemas.openxmlformats.org/markup-compatibility/2006">
              <mc:Choice xmlns:v="urn:schemas-microsoft-com:vml" Requires="v">
                <p:oleObj spid="_x0000_s211207" name="Equation" r:id="rId11" imgW="165100" imgH="139700" progId="Equation.DSMT4">
                  <p:embed/>
                </p:oleObj>
              </mc:Choice>
              <mc:Fallback>
                <p:oleObj name="Equation" r:id="rId11" imgW="165100" imgH="139700" progId="Equation.DSMT4">
                  <p:embed/>
                  <p:pic>
                    <p:nvPicPr>
                      <p:cNvPr id="53" name="Object 2"/>
                      <p:cNvPicPr>
                        <a:picLocks noChangeAspect="1" noChangeArrowheads="1"/>
                      </p:cNvPicPr>
                      <p:nvPr/>
                    </p:nvPicPr>
                    <p:blipFill>
                      <a:blip r:embed="rId12"/>
                      <a:srcRect/>
                      <a:stretch>
                        <a:fillRect/>
                      </a:stretch>
                    </p:blipFill>
                    <p:spPr bwMode="auto">
                      <a:xfrm>
                        <a:off x="2730578" y="530187"/>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 name="Object 2">
            <a:extLst>
              <a:ext uri="{FF2B5EF4-FFF2-40B4-BE49-F238E27FC236}">
                <a16:creationId xmlns:a16="http://schemas.microsoft.com/office/drawing/2014/main" id="{D8A085FD-C519-4743-A2A3-3439661B7352}"/>
              </a:ext>
            </a:extLst>
          </p:cNvPr>
          <p:cNvGraphicFramePr>
            <a:graphicFrameLocks noChangeAspect="1"/>
          </p:cNvGraphicFramePr>
          <p:nvPr>
            <p:extLst>
              <p:ext uri="{D42A27DB-BD31-4B8C-83A1-F6EECF244321}">
                <p14:modId xmlns:p14="http://schemas.microsoft.com/office/powerpoint/2010/main" val="3815335261"/>
              </p:ext>
            </p:extLst>
          </p:nvPr>
        </p:nvGraphicFramePr>
        <p:xfrm>
          <a:off x="1992149" y="2122984"/>
          <a:ext cx="190500" cy="190500"/>
        </p:xfrm>
        <a:graphic>
          <a:graphicData uri="http://schemas.openxmlformats.org/presentationml/2006/ole">
            <mc:AlternateContent xmlns:mc="http://schemas.openxmlformats.org/markup-compatibility/2006">
              <mc:Choice xmlns:v="urn:schemas-microsoft-com:vml" Requires="v">
                <p:oleObj spid="_x0000_s211208" name="Equation" r:id="rId13" imgW="127000" imgH="127000" progId="Equation.DSMT4">
                  <p:embed/>
                </p:oleObj>
              </mc:Choice>
              <mc:Fallback>
                <p:oleObj name="Equation" r:id="rId13" imgW="127000" imgH="127000" progId="Equation.DSMT4">
                  <p:embed/>
                  <p:pic>
                    <p:nvPicPr>
                      <p:cNvPr id="54" name="Object 2"/>
                      <p:cNvPicPr>
                        <a:picLocks noChangeAspect="1" noChangeArrowheads="1"/>
                      </p:cNvPicPr>
                      <p:nvPr/>
                    </p:nvPicPr>
                    <p:blipFill>
                      <a:blip r:embed="rId14"/>
                      <a:srcRect/>
                      <a:stretch>
                        <a:fillRect/>
                      </a:stretch>
                    </p:blipFill>
                    <p:spPr bwMode="auto">
                      <a:xfrm>
                        <a:off x="1992149" y="2122984"/>
                        <a:ext cx="190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 name="Object 2">
            <a:extLst>
              <a:ext uri="{FF2B5EF4-FFF2-40B4-BE49-F238E27FC236}">
                <a16:creationId xmlns:a16="http://schemas.microsoft.com/office/drawing/2014/main" id="{0BA18B11-A8C7-EA49-8F60-CCCBD3ADD8C6}"/>
              </a:ext>
            </a:extLst>
          </p:cNvPr>
          <p:cNvGraphicFramePr>
            <a:graphicFrameLocks noChangeAspect="1"/>
          </p:cNvGraphicFramePr>
          <p:nvPr>
            <p:extLst>
              <p:ext uri="{D42A27DB-BD31-4B8C-83A1-F6EECF244321}">
                <p14:modId xmlns:p14="http://schemas.microsoft.com/office/powerpoint/2010/main" val="1380872018"/>
              </p:ext>
            </p:extLst>
          </p:nvPr>
        </p:nvGraphicFramePr>
        <p:xfrm>
          <a:off x="8629818" y="5897856"/>
          <a:ext cx="247650" cy="228600"/>
        </p:xfrm>
        <a:graphic>
          <a:graphicData uri="http://schemas.openxmlformats.org/presentationml/2006/ole">
            <mc:AlternateContent xmlns:mc="http://schemas.openxmlformats.org/markup-compatibility/2006">
              <mc:Choice xmlns:v="urn:schemas-microsoft-com:vml" Requires="v">
                <p:oleObj spid="_x0000_s211209" name="Equation" r:id="rId15" imgW="165100" imgH="152400" progId="Equation.DSMT4">
                  <p:embed/>
                </p:oleObj>
              </mc:Choice>
              <mc:Fallback>
                <p:oleObj name="Equation" r:id="rId15" imgW="165100" imgH="152400" progId="Equation.DSMT4">
                  <p:embed/>
                  <p:pic>
                    <p:nvPicPr>
                      <p:cNvPr id="55" name="Object 2"/>
                      <p:cNvPicPr>
                        <a:picLocks noChangeAspect="1" noChangeArrowheads="1"/>
                      </p:cNvPicPr>
                      <p:nvPr/>
                    </p:nvPicPr>
                    <p:blipFill>
                      <a:blip r:embed="rId16"/>
                      <a:srcRect/>
                      <a:stretch>
                        <a:fillRect/>
                      </a:stretch>
                    </p:blipFill>
                    <p:spPr bwMode="auto">
                      <a:xfrm>
                        <a:off x="8629818" y="5897856"/>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 name="Object 2">
            <a:extLst>
              <a:ext uri="{FF2B5EF4-FFF2-40B4-BE49-F238E27FC236}">
                <a16:creationId xmlns:a16="http://schemas.microsoft.com/office/drawing/2014/main" id="{9AB2A898-FEB3-8D45-B681-BE34854C5A49}"/>
              </a:ext>
            </a:extLst>
          </p:cNvPr>
          <p:cNvGraphicFramePr>
            <a:graphicFrameLocks noChangeAspect="1"/>
          </p:cNvGraphicFramePr>
          <p:nvPr>
            <p:extLst>
              <p:ext uri="{D42A27DB-BD31-4B8C-83A1-F6EECF244321}">
                <p14:modId xmlns:p14="http://schemas.microsoft.com/office/powerpoint/2010/main" val="776979889"/>
              </p:ext>
            </p:extLst>
          </p:nvPr>
        </p:nvGraphicFramePr>
        <p:xfrm>
          <a:off x="6324366" y="5897099"/>
          <a:ext cx="696118" cy="214191"/>
        </p:xfrm>
        <a:graphic>
          <a:graphicData uri="http://schemas.openxmlformats.org/presentationml/2006/ole">
            <mc:AlternateContent xmlns:mc="http://schemas.openxmlformats.org/markup-compatibility/2006">
              <mc:Choice xmlns:v="urn:schemas-microsoft-com:vml" Requires="v">
                <p:oleObj spid="_x0000_s211210" name="Equation" r:id="rId17" imgW="495300" imgH="152400" progId="Equation.DSMT4">
                  <p:embed/>
                </p:oleObj>
              </mc:Choice>
              <mc:Fallback>
                <p:oleObj name="Equation" r:id="rId17" imgW="495300" imgH="152400" progId="Equation.DSMT4">
                  <p:embed/>
                  <p:pic>
                    <p:nvPicPr>
                      <p:cNvPr id="88" name="Object 2"/>
                      <p:cNvPicPr>
                        <a:picLocks noChangeAspect="1" noChangeArrowheads="1"/>
                      </p:cNvPicPr>
                      <p:nvPr/>
                    </p:nvPicPr>
                    <p:blipFill>
                      <a:blip r:embed="rId18"/>
                      <a:srcRect/>
                      <a:stretch>
                        <a:fillRect/>
                      </a:stretch>
                    </p:blipFill>
                    <p:spPr bwMode="auto">
                      <a:xfrm>
                        <a:off x="6324366" y="5897099"/>
                        <a:ext cx="696118" cy="21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7200"/>
            <a:ext cx="8610600" cy="59093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Here comes the fun stuff: Let’s change the problem just a bit.  Let’s say the barn isn’t open at both end but, instead, has a back wall at its rear.  Furthermore, let’s say that if the pole disappears into the barn, sensors will detonate a bomb.  What happens then?  Does the pole fit and the bomb go off, or not?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we didn’t know better, taking both the barn and pole to have their originally stated lengths in a Newtonian sense, it seems reasonable to assume that when the </a:t>
            </a:r>
            <a:r>
              <a:rPr lang="en-US" sz="2000" i="1" dirty="0">
                <a:latin typeface="Times New Roman" panose="02020603050405020304" pitchFamily="18" charset="0"/>
                <a:cs typeface="Times New Roman" panose="02020603050405020304" pitchFamily="18" charset="0"/>
              </a:rPr>
              <a:t>right-end of the pole </a:t>
            </a:r>
            <a:r>
              <a:rPr lang="en-US" sz="2000" dirty="0">
                <a:latin typeface="Times New Roman" panose="02020603050405020304" pitchFamily="18" charset="0"/>
                <a:cs typeface="Times New Roman" panose="02020603050405020304" pitchFamily="18" charset="0"/>
              </a:rPr>
              <a:t>contacts </a:t>
            </a:r>
            <a:r>
              <a:rPr lang="en-US" sz="2000" i="1" dirty="0">
                <a:latin typeface="Times New Roman" panose="02020603050405020304" pitchFamily="18" charset="0"/>
                <a:cs typeface="Times New Roman" panose="02020603050405020304" pitchFamily="18" charset="0"/>
              </a:rPr>
              <a:t>the rear end of the barn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the pole would crumple and stop in the same way the hood of a car crumples and stops when run into a stationary object.  What’s more, a </a:t>
            </a:r>
            <a:r>
              <a:rPr lang="en-US" sz="2000" i="1" dirty="0">
                <a:latin typeface="Times New Roman" panose="02020603050405020304" pitchFamily="18" charset="0"/>
                <a:cs typeface="Times New Roman" panose="02020603050405020304" pitchFamily="18" charset="0"/>
              </a:rPr>
              <a:t>sketch </a:t>
            </a:r>
            <a:r>
              <a:rPr lang="en-US" sz="2000" dirty="0">
                <a:latin typeface="Times New Roman" panose="02020603050405020304" pitchFamily="18" charset="0"/>
                <a:cs typeface="Times New Roman" panose="02020603050405020304" pitchFamily="18" charset="0"/>
              </a:rPr>
              <a:t>of our pole’s motion makes it look as though the crumpling will bring the pole to a stop long before </a:t>
            </a:r>
            <a:r>
              <a:rPr lang="en-US" sz="2000" dirty="0">
                <a:solidFill>
                  <a:srgbClr val="FF0000"/>
                </a:solidFill>
                <a:latin typeface="Times New Roman" panose="02020603050405020304" pitchFamily="18" charset="0"/>
                <a:cs typeface="Times New Roman" panose="02020603050405020304" pitchFamily="18" charset="0"/>
              </a:rPr>
              <a:t>event 3</a:t>
            </a:r>
            <a:r>
              <a:rPr lang="en-US" sz="2000" dirty="0">
                <a:latin typeface="Times New Roman" panose="02020603050405020304" pitchFamily="18" charset="0"/>
                <a:cs typeface="Times New Roman" panose="02020603050405020304" pitchFamily="18" charset="0"/>
              </a:rPr>
              <a:t> can come to pass (that is, it looks as though the </a:t>
            </a:r>
            <a:r>
              <a:rPr lang="en-US" sz="2000" i="1" dirty="0">
                <a:latin typeface="Times New Roman" panose="02020603050405020304" pitchFamily="18" charset="0"/>
                <a:cs typeface="Times New Roman" panose="02020603050405020304" pitchFamily="18" charset="0"/>
              </a:rPr>
              <a:t>left-end of the pole</a:t>
            </a:r>
            <a:r>
              <a:rPr lang="en-US" sz="2000" dirty="0">
                <a:latin typeface="Times New Roman" panose="02020603050405020304" pitchFamily="18" charset="0"/>
                <a:cs typeface="Times New Roman" panose="02020603050405020304" pitchFamily="18" charset="0"/>
              </a:rPr>
              <a:t> will never reach the </a:t>
            </a:r>
            <a:r>
              <a:rPr lang="en-US" sz="2000" i="1" dirty="0">
                <a:latin typeface="Times New Roman" panose="02020603050405020304" pitchFamily="18" charset="0"/>
                <a:cs typeface="Times New Roman" panose="02020603050405020304" pitchFamily="18" charset="0"/>
              </a:rPr>
              <a:t>barn’s front door</a:t>
            </a:r>
            <a:r>
              <a:rPr lang="en-US" sz="2000" dirty="0">
                <a:latin typeface="Times New Roman" panose="02020603050405020304" pitchFamily="18" charset="0"/>
                <a:cs typeface="Times New Roman" panose="02020603050405020304" pitchFamily="18" charset="0"/>
              </a:rPr>
              <a:t> so the bomb would never go off.)</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Even from a relativistic perspective, in the pole’s frame of reference, it looks as though our shortened barn will never fit over our pole.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But in the barn’s frame of reference, the pole does fit and the bomb does go off, so which is it?</a:t>
            </a:r>
          </a:p>
        </p:txBody>
      </p: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00800"/>
            <a:ext cx="426168" cy="276999"/>
          </a:xfrm>
          <a:prstGeom prst="rect">
            <a:avLst/>
          </a:prstGeom>
          <a:noFill/>
        </p:spPr>
        <p:txBody>
          <a:bodyPr wrap="none" rtlCol="0">
            <a:spAutoFit/>
          </a:bodyPr>
          <a:lstStyle/>
          <a:p>
            <a:r>
              <a:rPr lang="en-US" sz="1200" dirty="0"/>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00800"/>
            <a:ext cx="426168" cy="276999"/>
          </a:xfrm>
          <a:prstGeom prst="rect">
            <a:avLst/>
          </a:prstGeom>
          <a:noFill/>
        </p:spPr>
        <p:txBody>
          <a:bodyPr wrap="none" rtlCol="0">
            <a:spAutoFit/>
          </a:bodyPr>
          <a:lstStyle/>
          <a:p>
            <a:r>
              <a:rPr lang="en-US" sz="1200" dirty="0"/>
              <a:t>34.)</a:t>
            </a:r>
          </a:p>
        </p:txBody>
      </p:sp>
      <p:sp>
        <p:nvSpPr>
          <p:cNvPr id="39" name="TextBox 38"/>
          <p:cNvSpPr txBox="1"/>
          <p:nvPr/>
        </p:nvSpPr>
        <p:spPr>
          <a:xfrm>
            <a:off x="7338991" y="3377624"/>
            <a:ext cx="1697777" cy="584776"/>
          </a:xfrm>
          <a:prstGeom prst="rect">
            <a:avLst/>
          </a:prstGeom>
          <a:noFill/>
        </p:spPr>
        <p:txBody>
          <a:bodyPr wrap="square" rtlCol="0">
            <a:spAutoFit/>
          </a:bodyPr>
          <a:lstStyle/>
          <a:p>
            <a:r>
              <a:rPr lang="en-US" sz="1600" dirty="0"/>
              <a:t>this end stops upon contact</a:t>
            </a:r>
          </a:p>
        </p:txBody>
      </p:sp>
      <p:sp>
        <p:nvSpPr>
          <p:cNvPr id="40" name="TextBox 39"/>
          <p:cNvSpPr txBox="1"/>
          <p:nvPr/>
        </p:nvSpPr>
        <p:spPr>
          <a:xfrm>
            <a:off x="5181600" y="2986008"/>
            <a:ext cx="2350670" cy="584776"/>
          </a:xfrm>
          <a:prstGeom prst="rect">
            <a:avLst/>
          </a:prstGeom>
          <a:noFill/>
        </p:spPr>
        <p:txBody>
          <a:bodyPr wrap="square" rtlCol="0">
            <a:spAutoFit/>
          </a:bodyPr>
          <a:lstStyle/>
          <a:p>
            <a:r>
              <a:rPr lang="en-US" sz="1600" dirty="0"/>
              <a:t>this end of barn continues to move for a while</a:t>
            </a:r>
          </a:p>
        </p:txBody>
      </p:sp>
      <p:graphicFrame>
        <p:nvGraphicFramePr>
          <p:cNvPr id="21" name="Object 2"/>
          <p:cNvGraphicFramePr>
            <a:graphicFrameLocks noChangeAspect="1"/>
          </p:cNvGraphicFramePr>
          <p:nvPr>
            <p:extLst>
              <p:ext uri="{D42A27DB-BD31-4B8C-83A1-F6EECF244321}">
                <p14:modId xmlns:p14="http://schemas.microsoft.com/office/powerpoint/2010/main" val="2084362738"/>
              </p:ext>
            </p:extLst>
          </p:nvPr>
        </p:nvGraphicFramePr>
        <p:xfrm>
          <a:off x="7929924" y="4443412"/>
          <a:ext cx="737896" cy="221369"/>
        </p:xfrm>
        <a:graphic>
          <a:graphicData uri="http://schemas.openxmlformats.org/presentationml/2006/ole">
            <mc:AlternateContent xmlns:mc="http://schemas.openxmlformats.org/markup-compatibility/2006">
              <mc:Choice xmlns:v="urn:schemas-microsoft-com:vml" Requires="v">
                <p:oleObj spid="_x0000_s31879" name="Equation" r:id="rId3" imgW="508000" imgH="152400" progId="Equation.DSMT4">
                  <p:embed/>
                </p:oleObj>
              </mc:Choice>
              <mc:Fallback>
                <p:oleObj name="Equation" r:id="rId3" imgW="508000" imgH="152400" progId="Equation.DSMT4">
                  <p:embed/>
                  <p:pic>
                    <p:nvPicPr>
                      <p:cNvPr id="0" name="Picture 6"/>
                      <p:cNvPicPr>
                        <a:picLocks noChangeAspect="1" noChangeArrowheads="1"/>
                      </p:cNvPicPr>
                      <p:nvPr/>
                    </p:nvPicPr>
                    <p:blipFill>
                      <a:blip r:embed="rId4"/>
                      <a:srcRect/>
                      <a:stretch>
                        <a:fillRect/>
                      </a:stretch>
                    </p:blipFill>
                    <p:spPr bwMode="auto">
                      <a:xfrm>
                        <a:off x="7929924" y="4443412"/>
                        <a:ext cx="737896" cy="2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2" name="Straight Connector 21"/>
          <p:cNvCxnSpPr/>
          <p:nvPr/>
        </p:nvCxnSpPr>
        <p:spPr>
          <a:xfrm flipH="1" flipV="1">
            <a:off x="7730635" y="4467178"/>
            <a:ext cx="143421" cy="120558"/>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7730635" y="4587736"/>
            <a:ext cx="143421" cy="7898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303668" y="4191701"/>
            <a:ext cx="593887" cy="875213"/>
          </a:xfrm>
          <a:prstGeom prst="rect">
            <a:avLst/>
          </a:prstGeom>
          <a:solidFill>
            <a:srgbClr val="3366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Object 2"/>
          <p:cNvGraphicFramePr>
            <a:graphicFrameLocks noChangeAspect="1"/>
          </p:cNvGraphicFramePr>
          <p:nvPr>
            <p:extLst>
              <p:ext uri="{D42A27DB-BD31-4B8C-83A1-F6EECF244321}">
                <p14:modId xmlns:p14="http://schemas.microsoft.com/office/powerpoint/2010/main" val="1502823904"/>
              </p:ext>
            </p:extLst>
          </p:nvPr>
        </p:nvGraphicFramePr>
        <p:xfrm>
          <a:off x="7146925" y="5203825"/>
          <a:ext cx="1181100" cy="815975"/>
        </p:xfrm>
        <a:graphic>
          <a:graphicData uri="http://schemas.openxmlformats.org/presentationml/2006/ole">
            <mc:AlternateContent xmlns:mc="http://schemas.openxmlformats.org/markup-compatibility/2006">
              <mc:Choice xmlns:v="urn:schemas-microsoft-com:vml" Requires="v">
                <p:oleObj spid="_x0000_s31880" name="Equation" r:id="rId5" imgW="901700" imgH="622300" progId="Equation.DSMT4">
                  <p:embed/>
                </p:oleObj>
              </mc:Choice>
              <mc:Fallback>
                <p:oleObj name="Equation" r:id="rId5" imgW="901700" imgH="622300" progId="Equation.DSMT4">
                  <p:embed/>
                  <p:pic>
                    <p:nvPicPr>
                      <p:cNvPr id="0" name="Picture 8"/>
                      <p:cNvPicPr>
                        <a:picLocks noChangeAspect="1" noChangeArrowheads="1"/>
                      </p:cNvPicPr>
                      <p:nvPr/>
                    </p:nvPicPr>
                    <p:blipFill>
                      <a:blip r:embed="rId6"/>
                      <a:srcRect/>
                      <a:stretch>
                        <a:fillRect/>
                      </a:stretch>
                    </p:blipFill>
                    <p:spPr bwMode="auto">
                      <a:xfrm>
                        <a:off x="7146925" y="5203825"/>
                        <a:ext cx="1181100" cy="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Object 2"/>
          <p:cNvGraphicFramePr>
            <a:graphicFrameLocks noChangeAspect="1"/>
          </p:cNvGraphicFramePr>
          <p:nvPr>
            <p:extLst>
              <p:ext uri="{D42A27DB-BD31-4B8C-83A1-F6EECF244321}">
                <p14:modId xmlns:p14="http://schemas.microsoft.com/office/powerpoint/2010/main" val="4178908312"/>
              </p:ext>
            </p:extLst>
          </p:nvPr>
        </p:nvGraphicFramePr>
        <p:xfrm>
          <a:off x="4894263" y="4672012"/>
          <a:ext cx="966787" cy="1068388"/>
        </p:xfrm>
        <a:graphic>
          <a:graphicData uri="http://schemas.openxmlformats.org/presentationml/2006/ole">
            <mc:AlternateContent xmlns:mc="http://schemas.openxmlformats.org/markup-compatibility/2006">
              <mc:Choice xmlns:v="urn:schemas-microsoft-com:vml" Requires="v">
                <p:oleObj spid="_x0000_s31881" name="Equation" r:id="rId7" imgW="736600" imgH="812800" progId="Equation.DSMT4">
                  <p:embed/>
                </p:oleObj>
              </mc:Choice>
              <mc:Fallback>
                <p:oleObj name="Equation" r:id="rId7" imgW="736600" imgH="812800" progId="Equation.DSMT4">
                  <p:embed/>
                  <p:pic>
                    <p:nvPicPr>
                      <p:cNvPr id="0" name="Picture 9"/>
                      <p:cNvPicPr>
                        <a:picLocks noChangeAspect="1" noChangeArrowheads="1"/>
                      </p:cNvPicPr>
                      <p:nvPr/>
                    </p:nvPicPr>
                    <p:blipFill>
                      <a:blip r:embed="rId8"/>
                      <a:srcRect/>
                      <a:stretch>
                        <a:fillRect/>
                      </a:stretch>
                    </p:blipFill>
                    <p:spPr bwMode="auto">
                      <a:xfrm>
                        <a:off x="4894263" y="4672012"/>
                        <a:ext cx="966787" cy="106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Straight Connector 33"/>
          <p:cNvCxnSpPr/>
          <p:nvPr/>
        </p:nvCxnSpPr>
        <p:spPr>
          <a:xfrm>
            <a:off x="5503171" y="4591601"/>
            <a:ext cx="23943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a:off x="6649304" y="4818415"/>
            <a:ext cx="654365" cy="599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2"/>
          <p:cNvGraphicFramePr>
            <a:graphicFrameLocks noChangeAspect="1"/>
          </p:cNvGraphicFramePr>
          <p:nvPr>
            <p:extLst>
              <p:ext uri="{D42A27DB-BD31-4B8C-83A1-F6EECF244321}">
                <p14:modId xmlns:p14="http://schemas.microsoft.com/office/powerpoint/2010/main" val="3155338432"/>
              </p:ext>
            </p:extLst>
          </p:nvPr>
        </p:nvGraphicFramePr>
        <p:xfrm>
          <a:off x="6332538" y="4862513"/>
          <a:ext cx="796925" cy="266700"/>
        </p:xfrm>
        <a:graphic>
          <a:graphicData uri="http://schemas.openxmlformats.org/presentationml/2006/ole">
            <mc:AlternateContent xmlns:mc="http://schemas.openxmlformats.org/markup-compatibility/2006">
              <mc:Choice xmlns:v="urn:schemas-microsoft-com:vml" Requires="v">
                <p:oleObj spid="_x0000_s31882" name="Equation" r:id="rId9" imgW="609600" imgH="203200" progId="Equation.DSMT4">
                  <p:embed/>
                </p:oleObj>
              </mc:Choice>
              <mc:Fallback>
                <p:oleObj name="Equation" r:id="rId9" imgW="609600" imgH="203200" progId="Equation.DSMT4">
                  <p:embed/>
                  <p:pic>
                    <p:nvPicPr>
                      <p:cNvPr id="0" name="Picture 10"/>
                      <p:cNvPicPr>
                        <a:picLocks noChangeAspect="1" noChangeArrowheads="1"/>
                      </p:cNvPicPr>
                      <p:nvPr/>
                    </p:nvPicPr>
                    <p:blipFill>
                      <a:blip r:embed="rId10"/>
                      <a:srcRect/>
                      <a:stretch>
                        <a:fillRect/>
                      </a:stretch>
                    </p:blipFill>
                    <p:spPr bwMode="auto">
                      <a:xfrm>
                        <a:off x="6332538" y="4862513"/>
                        <a:ext cx="7969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7" name="Freeform 36"/>
          <p:cNvSpPr/>
          <p:nvPr/>
        </p:nvSpPr>
        <p:spPr>
          <a:xfrm>
            <a:off x="6632686" y="3570784"/>
            <a:ext cx="670983" cy="736600"/>
          </a:xfrm>
          <a:custGeom>
            <a:avLst/>
            <a:gdLst>
              <a:gd name="connsiteX0" fmla="*/ 150283 w 670983"/>
              <a:gd name="connsiteY0" fmla="*/ 0 h 736600"/>
              <a:gd name="connsiteX1" fmla="*/ 23283 w 670983"/>
              <a:gd name="connsiteY1" fmla="*/ 139700 h 736600"/>
              <a:gd name="connsiteX2" fmla="*/ 289983 w 670983"/>
              <a:gd name="connsiteY2" fmla="*/ 381000 h 736600"/>
              <a:gd name="connsiteX3" fmla="*/ 86783 w 670983"/>
              <a:gd name="connsiteY3" fmla="*/ 596900 h 736600"/>
              <a:gd name="connsiteX4" fmla="*/ 670983 w 670983"/>
              <a:gd name="connsiteY4" fmla="*/ 73660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83" h="736600">
                <a:moveTo>
                  <a:pt x="150283" y="0"/>
                </a:moveTo>
                <a:cubicBezTo>
                  <a:pt x="75141" y="38100"/>
                  <a:pt x="0" y="76200"/>
                  <a:pt x="23283" y="139700"/>
                </a:cubicBezTo>
                <a:cubicBezTo>
                  <a:pt x="46566" y="203200"/>
                  <a:pt x="279400" y="304800"/>
                  <a:pt x="289983" y="381000"/>
                </a:cubicBezTo>
                <a:cubicBezTo>
                  <a:pt x="300566" y="457200"/>
                  <a:pt x="23283" y="537633"/>
                  <a:pt x="86783" y="596900"/>
                </a:cubicBezTo>
                <a:cubicBezTo>
                  <a:pt x="150283" y="656167"/>
                  <a:pt x="670983" y="736600"/>
                  <a:pt x="670983" y="736600"/>
                </a:cubicBezTo>
              </a:path>
            </a:pathLst>
          </a:cu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7655983" y="3998912"/>
            <a:ext cx="340784" cy="520700"/>
          </a:xfrm>
          <a:custGeom>
            <a:avLst/>
            <a:gdLst>
              <a:gd name="connsiteX0" fmla="*/ 294217 w 340784"/>
              <a:gd name="connsiteY0" fmla="*/ 0 h 520700"/>
              <a:gd name="connsiteX1" fmla="*/ 294217 w 340784"/>
              <a:gd name="connsiteY1" fmla="*/ 101600 h 520700"/>
              <a:gd name="connsiteX2" fmla="*/ 14817 w 340784"/>
              <a:gd name="connsiteY2" fmla="*/ 190500 h 520700"/>
              <a:gd name="connsiteX3" fmla="*/ 205317 w 340784"/>
              <a:gd name="connsiteY3" fmla="*/ 520700 h 520700"/>
            </a:gdLst>
            <a:ahLst/>
            <a:cxnLst>
              <a:cxn ang="0">
                <a:pos x="connsiteX0" y="connsiteY0"/>
              </a:cxn>
              <a:cxn ang="0">
                <a:pos x="connsiteX1" y="connsiteY1"/>
              </a:cxn>
              <a:cxn ang="0">
                <a:pos x="connsiteX2" y="connsiteY2"/>
              </a:cxn>
              <a:cxn ang="0">
                <a:pos x="connsiteX3" y="connsiteY3"/>
              </a:cxn>
            </a:cxnLst>
            <a:rect l="l" t="t" r="r" b="b"/>
            <a:pathLst>
              <a:path w="340784" h="520700">
                <a:moveTo>
                  <a:pt x="294217" y="0"/>
                </a:moveTo>
                <a:cubicBezTo>
                  <a:pt x="317500" y="34925"/>
                  <a:pt x="340784" y="69850"/>
                  <a:pt x="294217" y="101600"/>
                </a:cubicBezTo>
                <a:cubicBezTo>
                  <a:pt x="247650" y="133350"/>
                  <a:pt x="29634" y="120650"/>
                  <a:pt x="14817" y="190500"/>
                </a:cubicBezTo>
                <a:cubicBezTo>
                  <a:pt x="0" y="260350"/>
                  <a:pt x="205317" y="520700"/>
                  <a:pt x="205317" y="520700"/>
                </a:cubicBezTo>
              </a:path>
            </a:pathLst>
          </a:custGeom>
          <a:noFill/>
          <a:ln w="9525"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152398" y="381000"/>
            <a:ext cx="8515421"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the bomb goes off in one frame of reference, it MUST go off in all frames of reference.  But how can that be justified?  Let’s look at what’s really happening in the barn’s frame (that is, after all, the frame that seems to have the problem).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the barn’s frame of reference, </a:t>
            </a:r>
            <a:r>
              <a:rPr lang="en-US" dirty="0">
                <a:solidFill>
                  <a:srgbClr val="FF0000"/>
                </a:solidFill>
                <a:latin typeface="Times New Roman" panose="02020603050405020304" pitchFamily="18" charset="0"/>
                <a:cs typeface="Times New Roman" panose="02020603050405020304" pitchFamily="18" charset="0"/>
              </a:rPr>
              <a:t>event 2</a:t>
            </a:r>
            <a:r>
              <a:rPr lang="en-US" dirty="0">
                <a:latin typeface="Times New Roman" panose="02020603050405020304" pitchFamily="18" charset="0"/>
                <a:cs typeface="Times New Roman" panose="02020603050405020304" pitchFamily="18" charset="0"/>
              </a:rPr>
              <a:t> sees the </a:t>
            </a:r>
            <a:r>
              <a:rPr lang="en-US" i="1" dirty="0">
                <a:latin typeface="Times New Roman" panose="02020603050405020304" pitchFamily="18" charset="0"/>
                <a:cs typeface="Times New Roman" panose="02020603050405020304" pitchFamily="18" charset="0"/>
              </a:rPr>
              <a:t>rear-end of the barn </a:t>
            </a:r>
            <a:r>
              <a:rPr lang="en-US" dirty="0">
                <a:latin typeface="Times New Roman" panose="02020603050405020304" pitchFamily="18" charset="0"/>
                <a:cs typeface="Times New Roman" panose="02020603050405020304" pitchFamily="18" charset="0"/>
              </a:rPr>
              <a:t>immediately beginning to slow upon contact with the right-end of the stationary pole.  That’s all fine and well for that end of the barn, but how does the other end of the barn (the front-door</a:t>
            </a:r>
          </a:p>
        </p:txBody>
      </p:sp>
      <p:sp>
        <p:nvSpPr>
          <p:cNvPr id="43" name="TextBox 42"/>
          <p:cNvSpPr txBox="1"/>
          <p:nvPr/>
        </p:nvSpPr>
        <p:spPr>
          <a:xfrm>
            <a:off x="152400" y="2304871"/>
            <a:ext cx="4267200"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end) located “d/2” units from the pole’s right-end know </a:t>
            </a:r>
            <a:r>
              <a:rPr lang="en-US" i="1" dirty="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supposed to stop? That is, what is the physical mechanism that brings the barn’s front-end to a halt?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That mechanism is the consequence of a kind of domino effect.  Molecules at the collision end slow due to contact with the pole.  Those molecules then pull on the molecules that are still moving to the left of them.  As </a:t>
            </a:r>
            <a:r>
              <a:rPr lang="en-US" i="1" dirty="0">
                <a:latin typeface="Times New Roman" panose="02020603050405020304" pitchFamily="18" charset="0"/>
                <a:cs typeface="Times New Roman" panose="02020603050405020304" pitchFamily="18" charset="0"/>
              </a:rPr>
              <a:t>those </a:t>
            </a:r>
            <a:r>
              <a:rPr lang="en-US" dirty="0">
                <a:latin typeface="Times New Roman" panose="02020603050405020304" pitchFamily="18" charset="0"/>
                <a:cs typeface="Times New Roman" panose="02020603050405020304" pitchFamily="18" charset="0"/>
              </a:rPr>
              <a:t>molecules slow, they pull on the molecules next to them. </a:t>
            </a:r>
          </a:p>
          <a:p>
            <a:r>
              <a:rPr lang="en-US"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23300"/>
            <a:ext cx="3657601" cy="4801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other words, it is as though individual molecules are responding to a signal that propagates through the material, a signal whose speed is governed by the elastic nature of the molecular bonding of the structure.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let’s assume this signal is emitted when the collision occurs.  Let’s also assume the signal moves at the speed of light (being a mechanical effect, the actual “signal” is nowhere close to that fast, but assume it is).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would our space-time diagram in the pole’s frame of reference tell us in that regard? </a:t>
            </a:r>
          </a:p>
        </p:txBody>
      </p: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00800"/>
            <a:ext cx="426168" cy="276999"/>
          </a:xfrm>
          <a:prstGeom prst="rect">
            <a:avLst/>
          </a:prstGeom>
          <a:noFill/>
        </p:spPr>
        <p:txBody>
          <a:bodyPr wrap="none" rtlCol="0">
            <a:spAutoFit/>
          </a:bodyPr>
          <a:lstStyle/>
          <a:p>
            <a:r>
              <a:rPr lang="en-US" sz="1200" dirty="0"/>
              <a:t>35.)</a:t>
            </a:r>
          </a:p>
        </p:txBody>
      </p:sp>
      <p:sp>
        <p:nvSpPr>
          <p:cNvPr id="39" name="TextBox 38"/>
          <p:cNvSpPr txBox="1"/>
          <p:nvPr/>
        </p:nvSpPr>
        <p:spPr>
          <a:xfrm>
            <a:off x="7338991" y="2299363"/>
            <a:ext cx="1697777" cy="584776"/>
          </a:xfrm>
          <a:prstGeom prst="rect">
            <a:avLst/>
          </a:prstGeom>
          <a:noFill/>
        </p:spPr>
        <p:txBody>
          <a:bodyPr wrap="square" rtlCol="0">
            <a:spAutoFit/>
          </a:bodyPr>
          <a:lstStyle/>
          <a:p>
            <a:r>
              <a:rPr lang="en-US" sz="1600" dirty="0"/>
              <a:t>this end stops upon contact</a:t>
            </a:r>
          </a:p>
        </p:txBody>
      </p:sp>
      <p:sp>
        <p:nvSpPr>
          <p:cNvPr id="40" name="TextBox 39"/>
          <p:cNvSpPr txBox="1"/>
          <p:nvPr/>
        </p:nvSpPr>
        <p:spPr>
          <a:xfrm>
            <a:off x="5181600" y="1828800"/>
            <a:ext cx="2350670" cy="584776"/>
          </a:xfrm>
          <a:prstGeom prst="rect">
            <a:avLst/>
          </a:prstGeom>
          <a:noFill/>
        </p:spPr>
        <p:txBody>
          <a:bodyPr wrap="square" rtlCol="0">
            <a:spAutoFit/>
          </a:bodyPr>
          <a:lstStyle/>
          <a:p>
            <a:r>
              <a:rPr lang="en-US" sz="1600" dirty="0"/>
              <a:t>this end of barn continues to move for a while</a:t>
            </a:r>
          </a:p>
        </p:txBody>
      </p:sp>
      <p:graphicFrame>
        <p:nvGraphicFramePr>
          <p:cNvPr id="21" name="Object 2"/>
          <p:cNvGraphicFramePr>
            <a:graphicFrameLocks noChangeAspect="1"/>
          </p:cNvGraphicFramePr>
          <p:nvPr>
            <p:extLst>
              <p:ext uri="{D42A27DB-BD31-4B8C-83A1-F6EECF244321}">
                <p14:modId xmlns:p14="http://schemas.microsoft.com/office/powerpoint/2010/main" val="3993125549"/>
              </p:ext>
            </p:extLst>
          </p:nvPr>
        </p:nvGraphicFramePr>
        <p:xfrm>
          <a:off x="7929924" y="3286204"/>
          <a:ext cx="737896" cy="221369"/>
        </p:xfrm>
        <a:graphic>
          <a:graphicData uri="http://schemas.openxmlformats.org/presentationml/2006/ole">
            <mc:AlternateContent xmlns:mc="http://schemas.openxmlformats.org/markup-compatibility/2006">
              <mc:Choice xmlns:v="urn:schemas-microsoft-com:vml" Requires="v">
                <p:oleObj spid="_x0000_s213122" name="Equation" r:id="rId3" imgW="508000" imgH="152400" progId="Equation.DSMT4">
                  <p:embed/>
                </p:oleObj>
              </mc:Choice>
              <mc:Fallback>
                <p:oleObj name="Equation" r:id="rId3" imgW="508000" imgH="152400" progId="Equation.DSMT4">
                  <p:embed/>
                  <p:pic>
                    <p:nvPicPr>
                      <p:cNvPr id="0" name="Picture 2"/>
                      <p:cNvPicPr>
                        <a:picLocks noChangeAspect="1" noChangeArrowheads="1"/>
                      </p:cNvPicPr>
                      <p:nvPr/>
                    </p:nvPicPr>
                    <p:blipFill>
                      <a:blip r:embed="rId4"/>
                      <a:srcRect/>
                      <a:stretch>
                        <a:fillRect/>
                      </a:stretch>
                    </p:blipFill>
                    <p:spPr bwMode="auto">
                      <a:xfrm>
                        <a:off x="7929924" y="3286204"/>
                        <a:ext cx="737896" cy="22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2" name="Straight Connector 21"/>
          <p:cNvCxnSpPr/>
          <p:nvPr/>
        </p:nvCxnSpPr>
        <p:spPr>
          <a:xfrm flipH="1" flipV="1">
            <a:off x="7730635" y="3309970"/>
            <a:ext cx="143421" cy="120558"/>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7730635" y="3430528"/>
            <a:ext cx="143421" cy="7898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303668" y="3034493"/>
            <a:ext cx="593887" cy="875213"/>
          </a:xfrm>
          <a:prstGeom prst="rect">
            <a:avLst/>
          </a:prstGeom>
          <a:solidFill>
            <a:srgbClr val="3366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Object 2"/>
          <p:cNvGraphicFramePr>
            <a:graphicFrameLocks noChangeAspect="1"/>
          </p:cNvGraphicFramePr>
          <p:nvPr>
            <p:extLst>
              <p:ext uri="{D42A27DB-BD31-4B8C-83A1-F6EECF244321}">
                <p14:modId xmlns:p14="http://schemas.microsoft.com/office/powerpoint/2010/main" val="3100077306"/>
              </p:ext>
            </p:extLst>
          </p:nvPr>
        </p:nvGraphicFramePr>
        <p:xfrm>
          <a:off x="7146925" y="4046617"/>
          <a:ext cx="1181100" cy="815975"/>
        </p:xfrm>
        <a:graphic>
          <a:graphicData uri="http://schemas.openxmlformats.org/presentationml/2006/ole">
            <mc:AlternateContent xmlns:mc="http://schemas.openxmlformats.org/markup-compatibility/2006">
              <mc:Choice xmlns:v="urn:schemas-microsoft-com:vml" Requires="v">
                <p:oleObj spid="_x0000_s213123" name="Equation" r:id="rId5" imgW="901700" imgH="622300" progId="Equation.DSMT4">
                  <p:embed/>
                </p:oleObj>
              </mc:Choice>
              <mc:Fallback>
                <p:oleObj name="Equation" r:id="rId5" imgW="901700" imgH="622300" progId="Equation.DSMT4">
                  <p:embed/>
                  <p:pic>
                    <p:nvPicPr>
                      <p:cNvPr id="0" name="Picture 3"/>
                      <p:cNvPicPr>
                        <a:picLocks noChangeAspect="1" noChangeArrowheads="1"/>
                      </p:cNvPicPr>
                      <p:nvPr/>
                    </p:nvPicPr>
                    <p:blipFill>
                      <a:blip r:embed="rId6"/>
                      <a:srcRect/>
                      <a:stretch>
                        <a:fillRect/>
                      </a:stretch>
                    </p:blipFill>
                    <p:spPr bwMode="auto">
                      <a:xfrm>
                        <a:off x="7146925" y="4046617"/>
                        <a:ext cx="1181100" cy="8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Object 2"/>
          <p:cNvGraphicFramePr>
            <a:graphicFrameLocks noChangeAspect="1"/>
          </p:cNvGraphicFramePr>
          <p:nvPr>
            <p:extLst>
              <p:ext uri="{D42A27DB-BD31-4B8C-83A1-F6EECF244321}">
                <p14:modId xmlns:p14="http://schemas.microsoft.com/office/powerpoint/2010/main" val="3209914116"/>
              </p:ext>
            </p:extLst>
          </p:nvPr>
        </p:nvGraphicFramePr>
        <p:xfrm>
          <a:off x="4894263" y="3514804"/>
          <a:ext cx="966787" cy="1068388"/>
        </p:xfrm>
        <a:graphic>
          <a:graphicData uri="http://schemas.openxmlformats.org/presentationml/2006/ole">
            <mc:AlternateContent xmlns:mc="http://schemas.openxmlformats.org/markup-compatibility/2006">
              <mc:Choice xmlns:v="urn:schemas-microsoft-com:vml" Requires="v">
                <p:oleObj spid="_x0000_s213124" name="Equation" r:id="rId7" imgW="736600" imgH="812800" progId="Equation.DSMT4">
                  <p:embed/>
                </p:oleObj>
              </mc:Choice>
              <mc:Fallback>
                <p:oleObj name="Equation" r:id="rId7" imgW="736600" imgH="812800" progId="Equation.DSMT4">
                  <p:embed/>
                  <p:pic>
                    <p:nvPicPr>
                      <p:cNvPr id="0" name="Picture 4"/>
                      <p:cNvPicPr>
                        <a:picLocks noChangeAspect="1" noChangeArrowheads="1"/>
                      </p:cNvPicPr>
                      <p:nvPr/>
                    </p:nvPicPr>
                    <p:blipFill>
                      <a:blip r:embed="rId8"/>
                      <a:srcRect/>
                      <a:stretch>
                        <a:fillRect/>
                      </a:stretch>
                    </p:blipFill>
                    <p:spPr bwMode="auto">
                      <a:xfrm>
                        <a:off x="4894263" y="3514804"/>
                        <a:ext cx="966787" cy="106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Straight Connector 33"/>
          <p:cNvCxnSpPr/>
          <p:nvPr/>
        </p:nvCxnSpPr>
        <p:spPr>
          <a:xfrm>
            <a:off x="5503171" y="3434393"/>
            <a:ext cx="23943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a:off x="6649304" y="3661207"/>
            <a:ext cx="654365" cy="599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2"/>
          <p:cNvGraphicFramePr>
            <a:graphicFrameLocks noChangeAspect="1"/>
          </p:cNvGraphicFramePr>
          <p:nvPr>
            <p:extLst>
              <p:ext uri="{D42A27DB-BD31-4B8C-83A1-F6EECF244321}">
                <p14:modId xmlns:p14="http://schemas.microsoft.com/office/powerpoint/2010/main" val="1602052432"/>
              </p:ext>
            </p:extLst>
          </p:nvPr>
        </p:nvGraphicFramePr>
        <p:xfrm>
          <a:off x="6332538" y="3705225"/>
          <a:ext cx="796925" cy="266700"/>
        </p:xfrm>
        <a:graphic>
          <a:graphicData uri="http://schemas.openxmlformats.org/presentationml/2006/ole">
            <mc:AlternateContent xmlns:mc="http://schemas.openxmlformats.org/markup-compatibility/2006">
              <mc:Choice xmlns:v="urn:schemas-microsoft-com:vml" Requires="v">
                <p:oleObj spid="_x0000_s213125" name="Equation" r:id="rId9" imgW="609600" imgH="203200" progId="Equation.DSMT4">
                  <p:embed/>
                </p:oleObj>
              </mc:Choice>
              <mc:Fallback>
                <p:oleObj name="Equation" r:id="rId9" imgW="609600" imgH="203200" progId="Equation.DSMT4">
                  <p:embed/>
                  <p:pic>
                    <p:nvPicPr>
                      <p:cNvPr id="0" name="Picture 5"/>
                      <p:cNvPicPr>
                        <a:picLocks noChangeAspect="1" noChangeArrowheads="1"/>
                      </p:cNvPicPr>
                      <p:nvPr/>
                    </p:nvPicPr>
                    <p:blipFill>
                      <a:blip r:embed="rId10"/>
                      <a:srcRect/>
                      <a:stretch>
                        <a:fillRect/>
                      </a:stretch>
                    </p:blipFill>
                    <p:spPr bwMode="auto">
                      <a:xfrm>
                        <a:off x="6332538" y="3705225"/>
                        <a:ext cx="7969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7" name="Freeform 36"/>
          <p:cNvSpPr/>
          <p:nvPr/>
        </p:nvSpPr>
        <p:spPr>
          <a:xfrm>
            <a:off x="6632686" y="2413576"/>
            <a:ext cx="670983" cy="736600"/>
          </a:xfrm>
          <a:custGeom>
            <a:avLst/>
            <a:gdLst>
              <a:gd name="connsiteX0" fmla="*/ 150283 w 670983"/>
              <a:gd name="connsiteY0" fmla="*/ 0 h 736600"/>
              <a:gd name="connsiteX1" fmla="*/ 23283 w 670983"/>
              <a:gd name="connsiteY1" fmla="*/ 139700 h 736600"/>
              <a:gd name="connsiteX2" fmla="*/ 289983 w 670983"/>
              <a:gd name="connsiteY2" fmla="*/ 381000 h 736600"/>
              <a:gd name="connsiteX3" fmla="*/ 86783 w 670983"/>
              <a:gd name="connsiteY3" fmla="*/ 596900 h 736600"/>
              <a:gd name="connsiteX4" fmla="*/ 670983 w 670983"/>
              <a:gd name="connsiteY4" fmla="*/ 73660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83" h="736600">
                <a:moveTo>
                  <a:pt x="150283" y="0"/>
                </a:moveTo>
                <a:cubicBezTo>
                  <a:pt x="75141" y="38100"/>
                  <a:pt x="0" y="76200"/>
                  <a:pt x="23283" y="139700"/>
                </a:cubicBezTo>
                <a:cubicBezTo>
                  <a:pt x="46566" y="203200"/>
                  <a:pt x="279400" y="304800"/>
                  <a:pt x="289983" y="381000"/>
                </a:cubicBezTo>
                <a:cubicBezTo>
                  <a:pt x="300566" y="457200"/>
                  <a:pt x="23283" y="537633"/>
                  <a:pt x="86783" y="596900"/>
                </a:cubicBezTo>
                <a:cubicBezTo>
                  <a:pt x="150283" y="656167"/>
                  <a:pt x="670983" y="736600"/>
                  <a:pt x="670983" y="736600"/>
                </a:cubicBezTo>
              </a:path>
            </a:pathLst>
          </a:cu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7655983" y="2841704"/>
            <a:ext cx="340784" cy="520700"/>
          </a:xfrm>
          <a:custGeom>
            <a:avLst/>
            <a:gdLst>
              <a:gd name="connsiteX0" fmla="*/ 294217 w 340784"/>
              <a:gd name="connsiteY0" fmla="*/ 0 h 520700"/>
              <a:gd name="connsiteX1" fmla="*/ 294217 w 340784"/>
              <a:gd name="connsiteY1" fmla="*/ 101600 h 520700"/>
              <a:gd name="connsiteX2" fmla="*/ 14817 w 340784"/>
              <a:gd name="connsiteY2" fmla="*/ 190500 h 520700"/>
              <a:gd name="connsiteX3" fmla="*/ 205317 w 340784"/>
              <a:gd name="connsiteY3" fmla="*/ 520700 h 520700"/>
            </a:gdLst>
            <a:ahLst/>
            <a:cxnLst>
              <a:cxn ang="0">
                <a:pos x="connsiteX0" y="connsiteY0"/>
              </a:cxn>
              <a:cxn ang="0">
                <a:pos x="connsiteX1" y="connsiteY1"/>
              </a:cxn>
              <a:cxn ang="0">
                <a:pos x="connsiteX2" y="connsiteY2"/>
              </a:cxn>
              <a:cxn ang="0">
                <a:pos x="connsiteX3" y="connsiteY3"/>
              </a:cxn>
            </a:cxnLst>
            <a:rect l="l" t="t" r="r" b="b"/>
            <a:pathLst>
              <a:path w="340784" h="520700">
                <a:moveTo>
                  <a:pt x="294217" y="0"/>
                </a:moveTo>
                <a:cubicBezTo>
                  <a:pt x="317500" y="34925"/>
                  <a:pt x="340784" y="69850"/>
                  <a:pt x="294217" y="101600"/>
                </a:cubicBezTo>
                <a:cubicBezTo>
                  <a:pt x="247650" y="133350"/>
                  <a:pt x="29634" y="120650"/>
                  <a:pt x="14817" y="190500"/>
                </a:cubicBezTo>
                <a:cubicBezTo>
                  <a:pt x="0" y="260350"/>
                  <a:pt x="205317" y="520700"/>
                  <a:pt x="205317" y="520700"/>
                </a:cubicBezTo>
              </a:path>
            </a:pathLst>
          </a:custGeom>
          <a:noFill/>
          <a:ln w="9525"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rot="5400000">
            <a:off x="903961" y="3497140"/>
            <a:ext cx="5505693" cy="1588"/>
          </a:xfrm>
          <a:prstGeom prst="line">
            <a:avLst/>
          </a:prstGeom>
          <a:ln w="127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2708247" y="6248400"/>
            <a:ext cx="6328521" cy="397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57887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901059358"/>
              </p:ext>
            </p:extLst>
          </p:nvPr>
        </p:nvGraphicFramePr>
        <p:xfrm>
          <a:off x="3429000" y="6350000"/>
          <a:ext cx="359511" cy="203202"/>
        </p:xfrm>
        <a:graphic>
          <a:graphicData uri="http://schemas.openxmlformats.org/presentationml/2006/ole">
            <mc:AlternateContent xmlns:mc="http://schemas.openxmlformats.org/markup-compatibility/2006">
              <mc:Choice xmlns:v="urn:schemas-microsoft-com:vml" Requires="v">
                <p:oleObj spid="_x0000_s31030"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3429000" y="6350000"/>
                        <a:ext cx="359511" cy="20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02" name="Straight Connector 101"/>
          <p:cNvCxnSpPr/>
          <p:nvPr/>
        </p:nvCxnSpPr>
        <p:spPr>
          <a:xfrm rot="16200000" flipV="1">
            <a:off x="2715695" y="1382193"/>
            <a:ext cx="5808115" cy="4533903"/>
          </a:xfrm>
          <a:prstGeom prst="line">
            <a:avLst/>
          </a:prstGeom>
          <a:ln w="127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4724398" y="2412998"/>
            <a:ext cx="4648201" cy="3581402"/>
          </a:xfrm>
          <a:prstGeom prst="line">
            <a:avLst/>
          </a:prstGeom>
          <a:ln w="127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2883084687"/>
              </p:ext>
            </p:extLst>
          </p:nvPr>
        </p:nvGraphicFramePr>
        <p:xfrm>
          <a:off x="5091843" y="6322032"/>
          <a:ext cx="1203330" cy="291464"/>
        </p:xfrm>
        <a:graphic>
          <a:graphicData uri="http://schemas.openxmlformats.org/presentationml/2006/ole">
            <mc:AlternateContent xmlns:mc="http://schemas.openxmlformats.org/markup-compatibility/2006">
              <mc:Choice xmlns:v="urn:schemas-microsoft-com:vml" Requires="v">
                <p:oleObj spid="_x0000_s31031" name="Equation" r:id="rId5" imgW="838200" imgH="203200" progId="Equation.DSMT4">
                  <p:embed/>
                </p:oleObj>
              </mc:Choice>
              <mc:Fallback>
                <p:oleObj name="Equation" r:id="rId5" imgW="838200" imgH="203200" progId="Equation.DSMT4">
                  <p:embed/>
                  <p:pic>
                    <p:nvPicPr>
                      <p:cNvPr id="0" name="Picture 3"/>
                      <p:cNvPicPr>
                        <a:picLocks noChangeAspect="1" noChangeArrowheads="1"/>
                      </p:cNvPicPr>
                      <p:nvPr/>
                    </p:nvPicPr>
                    <p:blipFill>
                      <a:blip r:embed="rId6"/>
                      <a:srcRect/>
                      <a:stretch>
                        <a:fillRect/>
                      </a:stretch>
                    </p:blipFill>
                    <p:spPr bwMode="auto">
                      <a:xfrm>
                        <a:off x="5091843" y="6322032"/>
                        <a:ext cx="1203330" cy="291464"/>
                      </a:xfrm>
                      <a:prstGeom prst="rect">
                        <a:avLst/>
                      </a:prstGeom>
                      <a:noFill/>
                      <a:ln>
                        <a:noFill/>
                      </a:ln>
                    </p:spPr>
                  </p:pic>
                </p:oleObj>
              </mc:Fallback>
            </mc:AlternateContent>
          </a:graphicData>
        </a:graphic>
      </p:graphicFrame>
      <p:cxnSp>
        <p:nvCxnSpPr>
          <p:cNvPr id="83" name="Straight Connector 82"/>
          <p:cNvCxnSpPr/>
          <p:nvPr/>
        </p:nvCxnSpPr>
        <p:spPr>
          <a:xfrm rot="5400000" flipH="1" flipV="1">
            <a:off x="4905649" y="3535637"/>
            <a:ext cx="5425526" cy="1588"/>
          </a:xfrm>
          <a:prstGeom prst="line">
            <a:avLst/>
          </a:prstGeom>
          <a:ln w="127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36.)</a:t>
            </a:r>
          </a:p>
        </p:txBody>
      </p:sp>
      <p:cxnSp>
        <p:nvCxnSpPr>
          <p:cNvPr id="133" name="Straight Connector 132"/>
          <p:cNvCxnSpPr/>
          <p:nvPr/>
        </p:nvCxnSpPr>
        <p:spPr>
          <a:xfrm>
            <a:off x="3657600" y="6248400"/>
            <a:ext cx="3962400" cy="1588"/>
          </a:xfrm>
          <a:prstGeom prst="line">
            <a:avLst/>
          </a:prstGeom>
          <a:ln w="571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786130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00361" y="1229142"/>
            <a:ext cx="1025553" cy="2123658"/>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(at this point the barn’s door reaches the left-end of the pole as the signal to stop has not yet arrived—in other words, BOOM!)</a:t>
            </a:r>
          </a:p>
        </p:txBody>
      </p:sp>
      <p:sp>
        <p:nvSpPr>
          <p:cNvPr id="68" name="TextBox 67"/>
          <p:cNvSpPr txBox="1"/>
          <p:nvPr/>
        </p:nvSpPr>
        <p:spPr>
          <a:xfrm>
            <a:off x="8159695" y="4169023"/>
            <a:ext cx="984305" cy="1384995"/>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(at this point the barn’s rear-end comes in contact with the pole’s right-end)</a:t>
            </a:r>
          </a:p>
        </p:txBody>
      </p:sp>
      <p:cxnSp>
        <p:nvCxnSpPr>
          <p:cNvPr id="74" name="Straight Connector 73"/>
          <p:cNvCxnSpPr/>
          <p:nvPr/>
        </p:nvCxnSpPr>
        <p:spPr>
          <a:xfrm>
            <a:off x="3657600" y="4953000"/>
            <a:ext cx="3962400" cy="1588"/>
          </a:xfrm>
          <a:prstGeom prst="line">
            <a:avLst/>
          </a:prstGeom>
          <a:ln w="57150" cap="flat" cmpd="sng" algn="ctr">
            <a:solidFill>
              <a:srgbClr val="FF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655218" y="1139824"/>
            <a:ext cx="3962400" cy="1588"/>
          </a:xfrm>
          <a:prstGeom prst="line">
            <a:avLst/>
          </a:prstGeom>
          <a:ln w="57150" cap="flat" cmpd="sng" algn="ctr">
            <a:solidFill>
              <a:srgbClr val="FF0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3278188" y="609600"/>
            <a:ext cx="4343400" cy="4343400"/>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rot="2693089" flipH="1">
            <a:off x="4048420" y="1430923"/>
            <a:ext cx="900507" cy="338554"/>
          </a:xfrm>
          <a:prstGeom prst="rect">
            <a:avLst/>
          </a:prstGeom>
          <a:noFill/>
        </p:spPr>
        <p:txBody>
          <a:bodyPr wrap="none" rtlCol="0">
            <a:spAutoFit/>
          </a:bodyPr>
          <a:lstStyle/>
          <a:p>
            <a:r>
              <a:rPr lang="en-US" sz="1600" dirty="0"/>
              <a:t>light line</a:t>
            </a:r>
          </a:p>
        </p:txBody>
      </p:sp>
      <p:sp>
        <p:nvSpPr>
          <p:cNvPr id="66" name="TextBox 65"/>
          <p:cNvSpPr txBox="1"/>
          <p:nvPr/>
        </p:nvSpPr>
        <p:spPr>
          <a:xfrm>
            <a:off x="111153" y="228600"/>
            <a:ext cx="2936847" cy="640175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Putting a light-line on our space-time diagram emanating from </a:t>
            </a:r>
            <a:r>
              <a:rPr lang="en-US" dirty="0">
                <a:solidFill>
                  <a:srgbClr val="FF0000"/>
                </a:solidFill>
                <a:latin typeface="Times New Roman" panose="02020603050405020304" pitchFamily="18" charset="0"/>
                <a:cs typeface="Times New Roman" panose="02020603050405020304" pitchFamily="18" charset="0"/>
              </a:rPr>
              <a:t>event 2</a:t>
            </a:r>
            <a:r>
              <a:rPr lang="en-US" dirty="0">
                <a:latin typeface="Times New Roman" panose="02020603050405020304" pitchFamily="18" charset="0"/>
                <a:cs typeface="Times New Roman" panose="02020603050405020304" pitchFamily="18" charset="0"/>
              </a:rPr>
              <a:t>, we see that the light will arrive at the </a:t>
            </a:r>
            <a:r>
              <a:rPr lang="en-US" i="1" dirty="0">
                <a:latin typeface="Times New Roman" panose="02020603050405020304" pitchFamily="18" charset="0"/>
                <a:cs typeface="Times New Roman" panose="02020603050405020304" pitchFamily="18" charset="0"/>
              </a:rPr>
              <a:t>pole’s left-end </a:t>
            </a:r>
            <a:r>
              <a:rPr lang="en-US" dirty="0">
                <a:latin typeface="Times New Roman" panose="02020603050405020304" pitchFamily="18" charset="0"/>
                <a:cs typeface="Times New Roman" panose="02020603050405020304" pitchFamily="18" charset="0"/>
              </a:rPr>
              <a:t>(the left vertical line on the space-time diagram) AFTER </a:t>
            </a:r>
            <a:r>
              <a:rPr lang="en-US" dirty="0">
                <a:solidFill>
                  <a:srgbClr val="FF0000"/>
                </a:solidFill>
                <a:latin typeface="Times New Roman" panose="02020603050405020304" pitchFamily="18" charset="0"/>
                <a:cs typeface="Times New Roman" panose="02020603050405020304" pitchFamily="18" charset="0"/>
              </a:rPr>
              <a:t>event 3</a:t>
            </a:r>
            <a:r>
              <a:rPr lang="en-US" dirty="0">
                <a:latin typeface="Times New Roman" panose="02020603050405020304" pitchFamily="18" charset="0"/>
                <a:cs typeface="Times New Roman" panose="02020603050405020304" pitchFamily="18" charset="0"/>
              </a:rPr>
              <a:t> occurs (i.e., after the </a:t>
            </a:r>
            <a:r>
              <a:rPr lang="en-US" i="1" dirty="0">
                <a:latin typeface="Times New Roman" panose="02020603050405020304" pitchFamily="18" charset="0"/>
                <a:cs typeface="Times New Roman" panose="02020603050405020304" pitchFamily="18" charset="0"/>
              </a:rPr>
              <a:t>barn’s door-end</a:t>
            </a:r>
            <a:r>
              <a:rPr lang="en-US" dirty="0">
                <a:latin typeface="Times New Roman" panose="02020603050405020304" pitchFamily="18" charset="0"/>
                <a:cs typeface="Times New Roman" panose="02020603050405020304" pitchFamily="18" charset="0"/>
              </a:rPr>
              <a:t> reaches </a:t>
            </a:r>
            <a:r>
              <a:rPr lang="en-US" i="1" dirty="0">
                <a:latin typeface="Times New Roman" panose="02020603050405020304" pitchFamily="18" charset="0"/>
                <a:cs typeface="Times New Roman" panose="02020603050405020304" pitchFamily="18" charset="0"/>
              </a:rPr>
              <a:t>the pole’s left-end</a:t>
            </a:r>
            <a:r>
              <a:rPr lang="en-US" dirty="0">
                <a:latin typeface="Times New Roman" panose="02020603050405020304" pitchFamily="18" charset="0"/>
                <a:cs typeface="Times New Roman" panose="02020603050405020304" pitchFamily="18" charset="0"/>
              </a:rPr>
              <a:t>).  In other words, the </a:t>
            </a:r>
            <a:r>
              <a:rPr lang="en-US" i="1" dirty="0">
                <a:latin typeface="Times New Roman" panose="02020603050405020304" pitchFamily="18" charset="0"/>
                <a:cs typeface="Times New Roman" panose="02020603050405020304" pitchFamily="18" charset="0"/>
              </a:rPr>
              <a:t>barn </a:t>
            </a:r>
            <a:r>
              <a:rPr lang="en-US" dirty="0">
                <a:latin typeface="Times New Roman" panose="02020603050405020304" pitchFamily="18" charset="0"/>
                <a:cs typeface="Times New Roman" panose="02020603050405020304" pitchFamily="18" charset="0"/>
              </a:rPr>
              <a:t>will engulf the pole setting off the bomb BEFORE the light-beam signal reaches the door-end of the barn telling it that’s it is time to stop.</a:t>
            </a:r>
          </a:p>
          <a:p>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the actual signal moves much, much slower than light, this effect is even more pronounced and the </a:t>
            </a:r>
            <a:r>
              <a:rPr lang="en-US" i="1" dirty="0">
                <a:latin typeface="Times New Roman" panose="02020603050405020304" pitchFamily="18" charset="0"/>
                <a:cs typeface="Times New Roman" panose="02020603050405020304" pitchFamily="18" charset="0"/>
              </a:rPr>
              <a:t>door-end</a:t>
            </a:r>
            <a:r>
              <a:rPr lang="en-US" dirty="0">
                <a:latin typeface="Times New Roman" panose="02020603050405020304" pitchFamily="18" charset="0"/>
                <a:cs typeface="Times New Roman" panose="02020603050405020304" pitchFamily="18" charset="0"/>
              </a:rPr>
              <a:t> will positively engulf the pole setting off the bomb. </a:t>
            </a:r>
          </a:p>
        </p:txBody>
      </p:sp>
      <p:graphicFrame>
        <p:nvGraphicFramePr>
          <p:cNvPr id="43" name="Object 2"/>
          <p:cNvGraphicFramePr>
            <a:graphicFrameLocks noChangeAspect="1"/>
          </p:cNvGraphicFramePr>
          <p:nvPr/>
        </p:nvGraphicFramePr>
        <p:xfrm>
          <a:off x="7696200" y="1506537"/>
          <a:ext cx="160337" cy="2608263"/>
        </p:xfrm>
        <a:graphic>
          <a:graphicData uri="http://schemas.openxmlformats.org/presentationml/2006/ole">
            <mc:AlternateContent xmlns:mc="http://schemas.openxmlformats.org/markup-compatibility/2006">
              <mc:Choice xmlns:v="urn:schemas-microsoft-com:vml" Requires="v">
                <p:oleObj spid="_x0000_s31032" name="Equation" r:id="rId7" imgW="139700" imgH="2260600" progId="Equation.DSMT4">
                  <p:embed/>
                </p:oleObj>
              </mc:Choice>
              <mc:Fallback>
                <p:oleObj name="Equation" r:id="rId7" imgW="139700" imgH="2260600" progId="Equation.DSMT4">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506537"/>
                        <a:ext cx="160337" cy="260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 name="Object 23"/>
          <p:cNvGraphicFramePr>
            <a:graphicFrameLocks noChangeAspect="1"/>
          </p:cNvGraphicFramePr>
          <p:nvPr>
            <p:extLst>
              <p:ext uri="{D42A27DB-BD31-4B8C-83A1-F6EECF244321}">
                <p14:modId xmlns:p14="http://schemas.microsoft.com/office/powerpoint/2010/main" val="1264982757"/>
              </p:ext>
            </p:extLst>
          </p:nvPr>
        </p:nvGraphicFramePr>
        <p:xfrm>
          <a:off x="7620000" y="630787"/>
          <a:ext cx="304800" cy="228600"/>
        </p:xfrm>
        <a:graphic>
          <a:graphicData uri="http://schemas.openxmlformats.org/presentationml/2006/ole">
            <mc:AlternateContent xmlns:mc="http://schemas.openxmlformats.org/markup-compatibility/2006">
              <mc:Choice xmlns:v="urn:schemas-microsoft-com:vml" Requires="v">
                <p:oleObj spid="_x0000_s31033" name="Equation" r:id="rId9" imgW="203200" imgH="152400" progId="Equation.DSMT4">
                  <p:embed/>
                </p:oleObj>
              </mc:Choice>
              <mc:Fallback>
                <p:oleObj name="Equation" r:id="rId9" imgW="203200" imgH="152400" progId="Equation.DSMT4">
                  <p:embed/>
                  <p:pic>
                    <p:nvPicPr>
                      <p:cNvPr id="0" name="Picture 23"/>
                      <p:cNvPicPr>
                        <a:picLocks noChangeAspect="1" noChangeArrowheads="1"/>
                      </p:cNvPicPr>
                      <p:nvPr/>
                    </p:nvPicPr>
                    <p:blipFill>
                      <a:blip r:embed="rId10"/>
                      <a:srcRect/>
                      <a:stretch>
                        <a:fillRect/>
                      </a:stretch>
                    </p:blipFill>
                    <p:spPr bwMode="auto">
                      <a:xfrm>
                        <a:off x="7620000" y="630787"/>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 name="Object 26"/>
          <p:cNvGraphicFramePr>
            <a:graphicFrameLocks noChangeAspect="1"/>
          </p:cNvGraphicFramePr>
          <p:nvPr>
            <p:extLst>
              <p:ext uri="{D42A27DB-BD31-4B8C-83A1-F6EECF244321}">
                <p14:modId xmlns:p14="http://schemas.microsoft.com/office/powerpoint/2010/main" val="470350885"/>
              </p:ext>
            </p:extLst>
          </p:nvPr>
        </p:nvGraphicFramePr>
        <p:xfrm>
          <a:off x="8820150" y="6248400"/>
          <a:ext cx="247650" cy="228600"/>
        </p:xfrm>
        <a:graphic>
          <a:graphicData uri="http://schemas.openxmlformats.org/presentationml/2006/ole">
            <mc:AlternateContent xmlns:mc="http://schemas.openxmlformats.org/markup-compatibility/2006">
              <mc:Choice xmlns:v="urn:schemas-microsoft-com:vml" Requires="v">
                <p:oleObj spid="_x0000_s31034" name="Equation" r:id="rId11" imgW="165100" imgH="152400" progId="Equation.DSMT4">
                  <p:embed/>
                </p:oleObj>
              </mc:Choice>
              <mc:Fallback>
                <p:oleObj name="Equation" r:id="rId11" imgW="165100" imgH="152400" progId="Equation.DSMT4">
                  <p:embed/>
                  <p:pic>
                    <p:nvPicPr>
                      <p:cNvPr id="0" name="Picture 26"/>
                      <p:cNvPicPr>
                        <a:picLocks noChangeAspect="1" noChangeArrowheads="1"/>
                      </p:cNvPicPr>
                      <p:nvPr/>
                    </p:nvPicPr>
                    <p:blipFill>
                      <a:blip r:embed="rId12"/>
                      <a:srcRect/>
                      <a:stretch>
                        <a:fillRect/>
                      </a:stretch>
                    </p:blipFill>
                    <p:spPr bwMode="auto">
                      <a:xfrm>
                        <a:off x="8820150" y="6248400"/>
                        <a:ext cx="247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8" name="TextBox 47"/>
          <p:cNvSpPr txBox="1"/>
          <p:nvPr/>
        </p:nvSpPr>
        <p:spPr>
          <a:xfrm rot="3148909" flipH="1">
            <a:off x="4090950" y="3489912"/>
            <a:ext cx="2772414" cy="338554"/>
          </a:xfrm>
          <a:prstGeom prst="rect">
            <a:avLst/>
          </a:prstGeom>
          <a:noFill/>
        </p:spPr>
        <p:txBody>
          <a:bodyPr wrap="none" rtlCol="0">
            <a:spAutoFit/>
          </a:bodyPr>
          <a:lstStyle/>
          <a:p>
            <a:r>
              <a:rPr lang="en-US" sz="1600" dirty="0"/>
              <a:t>World-line  of barn’s front door</a:t>
            </a:r>
          </a:p>
        </p:txBody>
      </p:sp>
      <p:graphicFrame>
        <p:nvGraphicFramePr>
          <p:cNvPr id="49" name="Object 28"/>
          <p:cNvGraphicFramePr>
            <a:graphicFrameLocks noChangeAspect="1"/>
          </p:cNvGraphicFramePr>
          <p:nvPr>
            <p:extLst>
              <p:ext uri="{D42A27DB-BD31-4B8C-83A1-F6EECF244321}">
                <p14:modId xmlns:p14="http://schemas.microsoft.com/office/powerpoint/2010/main" val="3948621258"/>
              </p:ext>
            </p:extLst>
          </p:nvPr>
        </p:nvGraphicFramePr>
        <p:xfrm>
          <a:off x="7688263" y="6014243"/>
          <a:ext cx="695325" cy="214313"/>
        </p:xfrm>
        <a:graphic>
          <a:graphicData uri="http://schemas.openxmlformats.org/presentationml/2006/ole">
            <mc:AlternateContent xmlns:mc="http://schemas.openxmlformats.org/markup-compatibility/2006">
              <mc:Choice xmlns:v="urn:schemas-microsoft-com:vml" Requires="v">
                <p:oleObj spid="_x0000_s31035" name="Equation" r:id="rId13" imgW="495300" imgH="152400" progId="Equation.DSMT4">
                  <p:embed/>
                </p:oleObj>
              </mc:Choice>
              <mc:Fallback>
                <p:oleObj name="Equation" r:id="rId13" imgW="495300" imgH="152400" progId="Equation.DSMT4">
                  <p:embed/>
                  <p:pic>
                    <p:nvPicPr>
                      <p:cNvPr id="0" name="Picture 27"/>
                      <p:cNvPicPr>
                        <a:picLocks noChangeAspect="1" noChangeArrowheads="1"/>
                      </p:cNvPicPr>
                      <p:nvPr/>
                    </p:nvPicPr>
                    <p:blipFill>
                      <a:blip r:embed="rId14"/>
                      <a:srcRect/>
                      <a:stretch>
                        <a:fillRect/>
                      </a:stretch>
                    </p:blipFill>
                    <p:spPr bwMode="auto">
                      <a:xfrm>
                        <a:off x="7688263" y="6014243"/>
                        <a:ext cx="695325"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 name="Object 29"/>
          <p:cNvGraphicFramePr>
            <a:graphicFrameLocks noChangeAspect="1"/>
          </p:cNvGraphicFramePr>
          <p:nvPr>
            <p:extLst>
              <p:ext uri="{D42A27DB-BD31-4B8C-83A1-F6EECF244321}">
                <p14:modId xmlns:p14="http://schemas.microsoft.com/office/powerpoint/2010/main" val="3465817416"/>
              </p:ext>
            </p:extLst>
          </p:nvPr>
        </p:nvGraphicFramePr>
        <p:xfrm>
          <a:off x="7618412" y="4724400"/>
          <a:ext cx="534988" cy="428625"/>
        </p:xfrm>
        <a:graphic>
          <a:graphicData uri="http://schemas.openxmlformats.org/presentationml/2006/ole">
            <mc:AlternateContent xmlns:mc="http://schemas.openxmlformats.org/markup-compatibility/2006">
              <mc:Choice xmlns:v="urn:schemas-microsoft-com:vml" Requires="v">
                <p:oleObj spid="_x0000_s31036" name="Equation" r:id="rId15" imgW="381000" imgH="304800" progId="Equation.DSMT4">
                  <p:embed/>
                </p:oleObj>
              </mc:Choice>
              <mc:Fallback>
                <p:oleObj name="Equation" r:id="rId15" imgW="381000" imgH="304800" progId="Equation.DSMT4">
                  <p:embed/>
                  <p:pic>
                    <p:nvPicPr>
                      <p:cNvPr id="0" name="Picture 28"/>
                      <p:cNvPicPr>
                        <a:picLocks noChangeAspect="1" noChangeArrowheads="1"/>
                      </p:cNvPicPr>
                      <p:nvPr/>
                    </p:nvPicPr>
                    <p:blipFill>
                      <a:blip r:embed="rId16"/>
                      <a:srcRect/>
                      <a:stretch>
                        <a:fillRect/>
                      </a:stretch>
                    </p:blipFill>
                    <p:spPr bwMode="auto">
                      <a:xfrm>
                        <a:off x="7618412" y="4724400"/>
                        <a:ext cx="534988"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 name="Object 2"/>
          <p:cNvGraphicFramePr>
            <a:graphicFrameLocks noChangeAspect="1"/>
          </p:cNvGraphicFramePr>
          <p:nvPr/>
        </p:nvGraphicFramePr>
        <p:xfrm>
          <a:off x="3414713" y="3508375"/>
          <a:ext cx="160337" cy="2432050"/>
        </p:xfrm>
        <a:graphic>
          <a:graphicData uri="http://schemas.openxmlformats.org/presentationml/2006/ole">
            <mc:AlternateContent xmlns:mc="http://schemas.openxmlformats.org/markup-compatibility/2006">
              <mc:Choice xmlns:v="urn:schemas-microsoft-com:vml" Requires="v">
                <p:oleObj spid="_x0000_s31037" name="Equation" r:id="rId17" imgW="139700" imgH="2108200" progId="Equation.DSMT4">
                  <p:embed/>
                </p:oleObj>
              </mc:Choice>
              <mc:Fallback>
                <p:oleObj name="Equation" r:id="rId17" imgW="139700" imgH="2108200" progId="Equation.DSMT4">
                  <p:embed/>
                  <p:pic>
                    <p:nvPicPr>
                      <p:cNvPr id="0" name="Picture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14713" y="3508375"/>
                        <a:ext cx="160337"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 name="TextBox 51"/>
          <p:cNvSpPr txBox="1"/>
          <p:nvPr/>
        </p:nvSpPr>
        <p:spPr>
          <a:xfrm rot="3148909" flipH="1">
            <a:off x="5306849" y="3200146"/>
            <a:ext cx="2625639" cy="338554"/>
          </a:xfrm>
          <a:prstGeom prst="rect">
            <a:avLst/>
          </a:prstGeom>
          <a:noFill/>
        </p:spPr>
        <p:txBody>
          <a:bodyPr wrap="none" rtlCol="0">
            <a:spAutoFit/>
          </a:bodyPr>
          <a:lstStyle/>
          <a:p>
            <a:r>
              <a:rPr lang="en-US" sz="1600" dirty="0"/>
              <a:t>World-line  of barn’s rear end</a:t>
            </a:r>
          </a:p>
        </p:txBody>
      </p:sp>
      <p:graphicFrame>
        <p:nvGraphicFramePr>
          <p:cNvPr id="53" name="Object 29"/>
          <p:cNvGraphicFramePr>
            <a:graphicFrameLocks noChangeAspect="1"/>
          </p:cNvGraphicFramePr>
          <p:nvPr>
            <p:extLst>
              <p:ext uri="{D42A27DB-BD31-4B8C-83A1-F6EECF244321}">
                <p14:modId xmlns:p14="http://schemas.microsoft.com/office/powerpoint/2010/main" val="2129245658"/>
              </p:ext>
            </p:extLst>
          </p:nvPr>
        </p:nvGraphicFramePr>
        <p:xfrm>
          <a:off x="2962275" y="1004888"/>
          <a:ext cx="695325" cy="214312"/>
        </p:xfrm>
        <a:graphic>
          <a:graphicData uri="http://schemas.openxmlformats.org/presentationml/2006/ole">
            <mc:AlternateContent xmlns:mc="http://schemas.openxmlformats.org/markup-compatibility/2006">
              <mc:Choice xmlns:v="urn:schemas-microsoft-com:vml" Requires="v">
                <p:oleObj spid="_x0000_s31038" name="Equation" r:id="rId19" imgW="495300" imgH="152400" progId="Equation.DSMT4">
                  <p:embed/>
                </p:oleObj>
              </mc:Choice>
              <mc:Fallback>
                <p:oleObj name="Equation" r:id="rId19" imgW="495300" imgH="152400" progId="Equation.DSMT4">
                  <p:embed/>
                  <p:pic>
                    <p:nvPicPr>
                      <p:cNvPr id="0" name="Picture 30"/>
                      <p:cNvPicPr>
                        <a:picLocks noChangeAspect="1" noChangeArrowheads="1"/>
                      </p:cNvPicPr>
                      <p:nvPr/>
                    </p:nvPicPr>
                    <p:blipFill>
                      <a:blip r:embed="rId20"/>
                      <a:srcRect/>
                      <a:stretch>
                        <a:fillRect/>
                      </a:stretch>
                    </p:blipFill>
                    <p:spPr bwMode="auto">
                      <a:xfrm>
                        <a:off x="2962275" y="1004888"/>
                        <a:ext cx="695325"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 name="Freeform 56"/>
          <p:cNvSpPr/>
          <p:nvPr/>
        </p:nvSpPr>
        <p:spPr>
          <a:xfrm>
            <a:off x="2872413" y="622300"/>
            <a:ext cx="334424" cy="3213100"/>
          </a:xfrm>
          <a:custGeom>
            <a:avLst/>
            <a:gdLst>
              <a:gd name="connsiteX0" fmla="*/ 239087 w 334424"/>
              <a:gd name="connsiteY0" fmla="*/ 0 h 3213100"/>
              <a:gd name="connsiteX1" fmla="*/ 200987 w 334424"/>
              <a:gd name="connsiteY1" fmla="*/ 88900 h 3213100"/>
              <a:gd name="connsiteX2" fmla="*/ 175587 w 334424"/>
              <a:gd name="connsiteY2" fmla="*/ 127000 h 3213100"/>
              <a:gd name="connsiteX3" fmla="*/ 137487 w 334424"/>
              <a:gd name="connsiteY3" fmla="*/ 215900 h 3213100"/>
              <a:gd name="connsiteX4" fmla="*/ 99387 w 334424"/>
              <a:gd name="connsiteY4" fmla="*/ 241300 h 3213100"/>
              <a:gd name="connsiteX5" fmla="*/ 61287 w 334424"/>
              <a:gd name="connsiteY5" fmla="*/ 330200 h 3213100"/>
              <a:gd name="connsiteX6" fmla="*/ 23187 w 334424"/>
              <a:gd name="connsiteY6" fmla="*/ 406400 h 3213100"/>
              <a:gd name="connsiteX7" fmla="*/ 23187 w 334424"/>
              <a:gd name="connsiteY7" fmla="*/ 647700 h 3213100"/>
              <a:gd name="connsiteX8" fmla="*/ 48587 w 334424"/>
              <a:gd name="connsiteY8" fmla="*/ 723900 h 3213100"/>
              <a:gd name="connsiteX9" fmla="*/ 73987 w 334424"/>
              <a:gd name="connsiteY9" fmla="*/ 1016000 h 3213100"/>
              <a:gd name="connsiteX10" fmla="*/ 86687 w 334424"/>
              <a:gd name="connsiteY10" fmla="*/ 1092200 h 3213100"/>
              <a:gd name="connsiteX11" fmla="*/ 112087 w 334424"/>
              <a:gd name="connsiteY11" fmla="*/ 1168400 h 3213100"/>
              <a:gd name="connsiteX12" fmla="*/ 99387 w 334424"/>
              <a:gd name="connsiteY12" fmla="*/ 1397000 h 3213100"/>
              <a:gd name="connsiteX13" fmla="*/ 86687 w 334424"/>
              <a:gd name="connsiteY13" fmla="*/ 1435100 h 3213100"/>
              <a:gd name="connsiteX14" fmla="*/ 73987 w 334424"/>
              <a:gd name="connsiteY14" fmla="*/ 1587500 h 3213100"/>
              <a:gd name="connsiteX15" fmla="*/ 61287 w 334424"/>
              <a:gd name="connsiteY15" fmla="*/ 1663700 h 3213100"/>
              <a:gd name="connsiteX16" fmla="*/ 73987 w 334424"/>
              <a:gd name="connsiteY16" fmla="*/ 1778000 h 3213100"/>
              <a:gd name="connsiteX17" fmla="*/ 86687 w 334424"/>
              <a:gd name="connsiteY17" fmla="*/ 1905000 h 3213100"/>
              <a:gd name="connsiteX18" fmla="*/ 61287 w 334424"/>
              <a:gd name="connsiteY18" fmla="*/ 1981200 h 3213100"/>
              <a:gd name="connsiteX19" fmla="*/ 48587 w 334424"/>
              <a:gd name="connsiteY19" fmla="*/ 2019300 h 3213100"/>
              <a:gd name="connsiteX20" fmla="*/ 35887 w 334424"/>
              <a:gd name="connsiteY20" fmla="*/ 2057400 h 3213100"/>
              <a:gd name="connsiteX21" fmla="*/ 86687 w 334424"/>
              <a:gd name="connsiteY21" fmla="*/ 2133600 h 3213100"/>
              <a:gd name="connsiteX22" fmla="*/ 124787 w 334424"/>
              <a:gd name="connsiteY22" fmla="*/ 2209800 h 3213100"/>
              <a:gd name="connsiteX23" fmla="*/ 137487 w 334424"/>
              <a:gd name="connsiteY23" fmla="*/ 2273300 h 3213100"/>
              <a:gd name="connsiteX24" fmla="*/ 112087 w 334424"/>
              <a:gd name="connsiteY24" fmla="*/ 2616200 h 3213100"/>
              <a:gd name="connsiteX25" fmla="*/ 124787 w 334424"/>
              <a:gd name="connsiteY25" fmla="*/ 2743200 h 3213100"/>
              <a:gd name="connsiteX26" fmla="*/ 162887 w 334424"/>
              <a:gd name="connsiteY26" fmla="*/ 2819400 h 3213100"/>
              <a:gd name="connsiteX27" fmla="*/ 175587 w 334424"/>
              <a:gd name="connsiteY27" fmla="*/ 2857500 h 3213100"/>
              <a:gd name="connsiteX28" fmla="*/ 200987 w 334424"/>
              <a:gd name="connsiteY28" fmla="*/ 2895600 h 3213100"/>
              <a:gd name="connsiteX29" fmla="*/ 239087 w 334424"/>
              <a:gd name="connsiteY29" fmla="*/ 2971800 h 3213100"/>
              <a:gd name="connsiteX30" fmla="*/ 277187 w 334424"/>
              <a:gd name="connsiteY30" fmla="*/ 2997200 h 3213100"/>
              <a:gd name="connsiteX31" fmla="*/ 302587 w 334424"/>
              <a:gd name="connsiteY31" fmla="*/ 3048000 h 3213100"/>
              <a:gd name="connsiteX32" fmla="*/ 327987 w 334424"/>
              <a:gd name="connsiteY32" fmla="*/ 3086100 h 3213100"/>
              <a:gd name="connsiteX33" fmla="*/ 327987 w 334424"/>
              <a:gd name="connsiteY33" fmla="*/ 3213100 h 32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4424" h="3213100">
                <a:moveTo>
                  <a:pt x="239087" y="0"/>
                </a:moveTo>
                <a:cubicBezTo>
                  <a:pt x="224839" y="42744"/>
                  <a:pt x="226096" y="44958"/>
                  <a:pt x="200987" y="88900"/>
                </a:cubicBezTo>
                <a:cubicBezTo>
                  <a:pt x="193414" y="102152"/>
                  <a:pt x="182413" y="113348"/>
                  <a:pt x="175587" y="127000"/>
                </a:cubicBezTo>
                <a:cubicBezTo>
                  <a:pt x="155735" y="166703"/>
                  <a:pt x="170521" y="176259"/>
                  <a:pt x="137487" y="215900"/>
                </a:cubicBezTo>
                <a:cubicBezTo>
                  <a:pt x="127716" y="227626"/>
                  <a:pt x="112087" y="232833"/>
                  <a:pt x="99387" y="241300"/>
                </a:cubicBezTo>
                <a:cubicBezTo>
                  <a:pt x="72956" y="347026"/>
                  <a:pt x="105140" y="242495"/>
                  <a:pt x="61287" y="330200"/>
                </a:cubicBezTo>
                <a:cubicBezTo>
                  <a:pt x="8707" y="435360"/>
                  <a:pt x="95980" y="297211"/>
                  <a:pt x="23187" y="406400"/>
                </a:cubicBezTo>
                <a:cubicBezTo>
                  <a:pt x="2086" y="511907"/>
                  <a:pt x="0" y="493117"/>
                  <a:pt x="23187" y="647700"/>
                </a:cubicBezTo>
                <a:cubicBezTo>
                  <a:pt x="27159" y="674178"/>
                  <a:pt x="48587" y="723900"/>
                  <a:pt x="48587" y="723900"/>
                </a:cubicBezTo>
                <a:cubicBezTo>
                  <a:pt x="78916" y="936205"/>
                  <a:pt x="41211" y="655461"/>
                  <a:pt x="73987" y="1016000"/>
                </a:cubicBezTo>
                <a:cubicBezTo>
                  <a:pt x="76318" y="1041645"/>
                  <a:pt x="80442" y="1067218"/>
                  <a:pt x="86687" y="1092200"/>
                </a:cubicBezTo>
                <a:cubicBezTo>
                  <a:pt x="93181" y="1118175"/>
                  <a:pt x="112087" y="1168400"/>
                  <a:pt x="112087" y="1168400"/>
                </a:cubicBezTo>
                <a:cubicBezTo>
                  <a:pt x="107854" y="1244600"/>
                  <a:pt x="106623" y="1321026"/>
                  <a:pt x="99387" y="1397000"/>
                </a:cubicBezTo>
                <a:cubicBezTo>
                  <a:pt x="98118" y="1410327"/>
                  <a:pt x="88456" y="1421830"/>
                  <a:pt x="86687" y="1435100"/>
                </a:cubicBezTo>
                <a:cubicBezTo>
                  <a:pt x="79950" y="1485629"/>
                  <a:pt x="79616" y="1536836"/>
                  <a:pt x="73987" y="1587500"/>
                </a:cubicBezTo>
                <a:cubicBezTo>
                  <a:pt x="71143" y="1613093"/>
                  <a:pt x="65520" y="1638300"/>
                  <a:pt x="61287" y="1663700"/>
                </a:cubicBezTo>
                <a:cubicBezTo>
                  <a:pt x="65520" y="1701800"/>
                  <a:pt x="64690" y="1740810"/>
                  <a:pt x="73987" y="1778000"/>
                </a:cubicBezTo>
                <a:cubicBezTo>
                  <a:pt x="100966" y="1885915"/>
                  <a:pt x="131014" y="1712918"/>
                  <a:pt x="86687" y="1905000"/>
                </a:cubicBezTo>
                <a:cubicBezTo>
                  <a:pt x="80667" y="1931088"/>
                  <a:pt x="69754" y="1955800"/>
                  <a:pt x="61287" y="1981200"/>
                </a:cubicBezTo>
                <a:lnTo>
                  <a:pt x="48587" y="2019300"/>
                </a:lnTo>
                <a:lnTo>
                  <a:pt x="35887" y="2057400"/>
                </a:lnTo>
                <a:cubicBezTo>
                  <a:pt x="52820" y="2082800"/>
                  <a:pt x="77034" y="2104640"/>
                  <a:pt x="86687" y="2133600"/>
                </a:cubicBezTo>
                <a:cubicBezTo>
                  <a:pt x="104214" y="2186180"/>
                  <a:pt x="91961" y="2160561"/>
                  <a:pt x="124787" y="2209800"/>
                </a:cubicBezTo>
                <a:cubicBezTo>
                  <a:pt x="129020" y="2230967"/>
                  <a:pt x="138161" y="2251725"/>
                  <a:pt x="137487" y="2273300"/>
                </a:cubicBezTo>
                <a:cubicBezTo>
                  <a:pt x="133907" y="2387857"/>
                  <a:pt x="112087" y="2616200"/>
                  <a:pt x="112087" y="2616200"/>
                </a:cubicBezTo>
                <a:cubicBezTo>
                  <a:pt x="116320" y="2658533"/>
                  <a:pt x="118318" y="2701150"/>
                  <a:pt x="124787" y="2743200"/>
                </a:cubicBezTo>
                <a:cubicBezTo>
                  <a:pt x="131881" y="2789309"/>
                  <a:pt x="141957" y="2777539"/>
                  <a:pt x="162887" y="2819400"/>
                </a:cubicBezTo>
                <a:cubicBezTo>
                  <a:pt x="168874" y="2831374"/>
                  <a:pt x="169600" y="2845526"/>
                  <a:pt x="175587" y="2857500"/>
                </a:cubicBezTo>
                <a:cubicBezTo>
                  <a:pt x="182413" y="2871152"/>
                  <a:pt x="194161" y="2881948"/>
                  <a:pt x="200987" y="2895600"/>
                </a:cubicBezTo>
                <a:cubicBezTo>
                  <a:pt x="221645" y="2936917"/>
                  <a:pt x="202691" y="2935404"/>
                  <a:pt x="239087" y="2971800"/>
                </a:cubicBezTo>
                <a:cubicBezTo>
                  <a:pt x="249880" y="2982593"/>
                  <a:pt x="264487" y="2988733"/>
                  <a:pt x="277187" y="2997200"/>
                </a:cubicBezTo>
                <a:cubicBezTo>
                  <a:pt x="285654" y="3014133"/>
                  <a:pt x="293194" y="3031562"/>
                  <a:pt x="302587" y="3048000"/>
                </a:cubicBezTo>
                <a:cubicBezTo>
                  <a:pt x="310160" y="3061252"/>
                  <a:pt x="325666" y="3071014"/>
                  <a:pt x="327987" y="3086100"/>
                </a:cubicBezTo>
                <a:cubicBezTo>
                  <a:pt x="334424" y="3127941"/>
                  <a:pt x="327987" y="3170767"/>
                  <a:pt x="327987" y="3213100"/>
                </a:cubicBezTo>
              </a:path>
            </a:pathLst>
          </a:custGeom>
          <a:noFill/>
          <a:ln w="127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82940"/>
            <a:ext cx="861344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Put a little differently, during the time it takes the signal to reach the door-end of the barn, the barn will have apparently GROWN to the length of the pole (plus some) enveloping the pole and setting off the bomb.  Graphically (altering the sketch some to accommodate commentary), this looks like:</a:t>
            </a:r>
          </a:p>
        </p:txBody>
      </p: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37.)</a:t>
            </a:r>
          </a:p>
        </p:txBody>
      </p:sp>
      <p:cxnSp>
        <p:nvCxnSpPr>
          <p:cNvPr id="105" name="Straight Connector 104"/>
          <p:cNvCxnSpPr/>
          <p:nvPr/>
        </p:nvCxnSpPr>
        <p:spPr>
          <a:xfrm rot="10800000">
            <a:off x="2795842" y="3022408"/>
            <a:ext cx="1718" cy="128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2776" name="Object 8"/>
          <p:cNvGraphicFramePr>
            <a:graphicFrameLocks noChangeAspect="1"/>
          </p:cNvGraphicFramePr>
          <p:nvPr>
            <p:extLst>
              <p:ext uri="{D42A27DB-BD31-4B8C-83A1-F6EECF244321}">
                <p14:modId xmlns:p14="http://schemas.microsoft.com/office/powerpoint/2010/main" val="1582716445"/>
              </p:ext>
            </p:extLst>
          </p:nvPr>
        </p:nvGraphicFramePr>
        <p:xfrm>
          <a:off x="220662" y="1383269"/>
          <a:ext cx="967519" cy="264556"/>
        </p:xfrm>
        <a:graphic>
          <a:graphicData uri="http://schemas.openxmlformats.org/presentationml/2006/ole">
            <mc:AlternateContent xmlns:mc="http://schemas.openxmlformats.org/markup-compatibility/2006">
              <mc:Choice xmlns:v="urn:schemas-microsoft-com:vml" Requires="v">
                <p:oleObj spid="_x0000_s33143" name="Equation" r:id="rId3" imgW="698500" imgH="190500" progId="Equation.DSMT4">
                  <p:embed/>
                </p:oleObj>
              </mc:Choice>
              <mc:Fallback>
                <p:oleObj name="Equation" r:id="rId3" imgW="698500" imgH="190500" progId="Equation.DSMT4">
                  <p:embed/>
                  <p:pic>
                    <p:nvPicPr>
                      <p:cNvPr id="0" name="Picture 8"/>
                      <p:cNvPicPr>
                        <a:picLocks noChangeAspect="1" noChangeArrowheads="1"/>
                      </p:cNvPicPr>
                      <p:nvPr/>
                    </p:nvPicPr>
                    <p:blipFill>
                      <a:blip r:embed="rId4"/>
                      <a:srcRect/>
                      <a:stretch>
                        <a:fillRect/>
                      </a:stretch>
                    </p:blipFill>
                    <p:spPr bwMode="auto">
                      <a:xfrm>
                        <a:off x="220662" y="1383269"/>
                        <a:ext cx="967519" cy="26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 name="TextBox 35"/>
          <p:cNvSpPr txBox="1"/>
          <p:nvPr/>
        </p:nvSpPr>
        <p:spPr>
          <a:xfrm>
            <a:off x="457199" y="1600200"/>
            <a:ext cx="2233199"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(rear-end—blue part--of barn stops, aqua part continues to move)</a:t>
            </a:r>
          </a:p>
        </p:txBody>
      </p:sp>
      <p:sp>
        <p:nvSpPr>
          <p:cNvPr id="45" name="TextBox 44"/>
          <p:cNvSpPr txBox="1"/>
          <p:nvPr/>
        </p:nvSpPr>
        <p:spPr>
          <a:xfrm>
            <a:off x="5455776" y="1447800"/>
            <a:ext cx="2621424"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(blue part of barn stopped, aqua part of barn still moving)</a:t>
            </a:r>
          </a:p>
        </p:txBody>
      </p:sp>
      <p:sp>
        <p:nvSpPr>
          <p:cNvPr id="54" name="TextBox 53"/>
          <p:cNvSpPr txBox="1"/>
          <p:nvPr/>
        </p:nvSpPr>
        <p:spPr>
          <a:xfrm>
            <a:off x="5334000" y="4114800"/>
            <a:ext cx="232860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(barn finally stopped)</a:t>
            </a:r>
          </a:p>
        </p:txBody>
      </p:sp>
      <p:graphicFrame>
        <p:nvGraphicFramePr>
          <p:cNvPr id="46" name="Object 8"/>
          <p:cNvGraphicFramePr>
            <a:graphicFrameLocks noChangeAspect="1"/>
          </p:cNvGraphicFramePr>
          <p:nvPr>
            <p:extLst>
              <p:ext uri="{D42A27DB-BD31-4B8C-83A1-F6EECF244321}">
                <p14:modId xmlns:p14="http://schemas.microsoft.com/office/powerpoint/2010/main" val="3757511030"/>
              </p:ext>
            </p:extLst>
          </p:nvPr>
        </p:nvGraphicFramePr>
        <p:xfrm>
          <a:off x="212725" y="3919538"/>
          <a:ext cx="1177925" cy="280987"/>
        </p:xfrm>
        <a:graphic>
          <a:graphicData uri="http://schemas.openxmlformats.org/presentationml/2006/ole">
            <mc:AlternateContent xmlns:mc="http://schemas.openxmlformats.org/markup-compatibility/2006">
              <mc:Choice xmlns:v="urn:schemas-microsoft-com:vml" Requires="v">
                <p:oleObj spid="_x0000_s33144" name="Equation" r:id="rId5" imgW="850900" imgH="203200" progId="Equation.DSMT4">
                  <p:embed/>
                </p:oleObj>
              </mc:Choice>
              <mc:Fallback>
                <p:oleObj name="Equation" r:id="rId5" imgW="850900" imgH="203200" progId="Equation.DSMT4">
                  <p:embed/>
                  <p:pic>
                    <p:nvPicPr>
                      <p:cNvPr id="0" name="Picture 21"/>
                      <p:cNvPicPr>
                        <a:picLocks noChangeAspect="1" noChangeArrowheads="1"/>
                      </p:cNvPicPr>
                      <p:nvPr/>
                    </p:nvPicPr>
                    <p:blipFill>
                      <a:blip r:embed="rId6"/>
                      <a:srcRect/>
                      <a:stretch>
                        <a:fillRect/>
                      </a:stretch>
                    </p:blipFill>
                    <p:spPr bwMode="auto">
                      <a:xfrm>
                        <a:off x="212725" y="3919538"/>
                        <a:ext cx="1177925"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2830230248"/>
              </p:ext>
            </p:extLst>
          </p:nvPr>
        </p:nvGraphicFramePr>
        <p:xfrm>
          <a:off x="5181600" y="1242775"/>
          <a:ext cx="1389062" cy="280988"/>
        </p:xfrm>
        <a:graphic>
          <a:graphicData uri="http://schemas.openxmlformats.org/presentationml/2006/ole">
            <mc:AlternateContent xmlns:mc="http://schemas.openxmlformats.org/markup-compatibility/2006">
              <mc:Choice xmlns:v="urn:schemas-microsoft-com:vml" Requires="v">
                <p:oleObj spid="_x0000_s33145" name="Equation" r:id="rId7" imgW="1003300" imgH="203200" progId="Equation.DSMT4">
                  <p:embed/>
                </p:oleObj>
              </mc:Choice>
              <mc:Fallback>
                <p:oleObj name="Equation" r:id="rId7" imgW="1003300" imgH="203200" progId="Equation.DSMT4">
                  <p:embed/>
                  <p:pic>
                    <p:nvPicPr>
                      <p:cNvPr id="0" name="Picture 22"/>
                      <p:cNvPicPr>
                        <a:picLocks noChangeAspect="1" noChangeArrowheads="1"/>
                      </p:cNvPicPr>
                      <p:nvPr/>
                    </p:nvPicPr>
                    <p:blipFill>
                      <a:blip r:embed="rId8"/>
                      <a:srcRect/>
                      <a:stretch>
                        <a:fillRect/>
                      </a:stretch>
                    </p:blipFill>
                    <p:spPr bwMode="auto">
                      <a:xfrm>
                        <a:off x="5181600" y="1242775"/>
                        <a:ext cx="1389062" cy="28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 name="Object 8"/>
          <p:cNvGraphicFramePr>
            <a:graphicFrameLocks noChangeAspect="1"/>
          </p:cNvGraphicFramePr>
          <p:nvPr>
            <p:extLst>
              <p:ext uri="{D42A27DB-BD31-4B8C-83A1-F6EECF244321}">
                <p14:modId xmlns:p14="http://schemas.microsoft.com/office/powerpoint/2010/main" val="3580003583"/>
              </p:ext>
            </p:extLst>
          </p:nvPr>
        </p:nvGraphicFramePr>
        <p:xfrm>
          <a:off x="5070950" y="3919538"/>
          <a:ext cx="966788" cy="261938"/>
        </p:xfrm>
        <a:graphic>
          <a:graphicData uri="http://schemas.openxmlformats.org/presentationml/2006/ole">
            <mc:AlternateContent xmlns:mc="http://schemas.openxmlformats.org/markup-compatibility/2006">
              <mc:Choice xmlns:v="urn:schemas-microsoft-com:vml" Requires="v">
                <p:oleObj spid="_x0000_s33146" name="Equation" r:id="rId9" imgW="698500" imgH="190500" progId="Equation.DSMT4">
                  <p:embed/>
                </p:oleObj>
              </mc:Choice>
              <mc:Fallback>
                <p:oleObj name="Equation" r:id="rId9" imgW="698500" imgH="190500" progId="Equation.DSMT4">
                  <p:embed/>
                  <p:pic>
                    <p:nvPicPr>
                      <p:cNvPr id="0" name="Picture 23"/>
                      <p:cNvPicPr>
                        <a:picLocks noChangeAspect="1" noChangeArrowheads="1"/>
                      </p:cNvPicPr>
                      <p:nvPr/>
                    </p:nvPicPr>
                    <p:blipFill>
                      <a:blip r:embed="rId10"/>
                      <a:srcRect/>
                      <a:stretch>
                        <a:fillRect/>
                      </a:stretch>
                    </p:blipFill>
                    <p:spPr bwMode="auto">
                      <a:xfrm>
                        <a:off x="5070950" y="3919538"/>
                        <a:ext cx="966788"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4" name="Rectangle 63"/>
          <p:cNvSpPr/>
          <p:nvPr/>
        </p:nvSpPr>
        <p:spPr>
          <a:xfrm>
            <a:off x="2522456" y="2301591"/>
            <a:ext cx="593887" cy="875213"/>
          </a:xfrm>
          <a:prstGeom prst="rect">
            <a:avLst/>
          </a:prstGeom>
          <a:solidFill>
            <a:srgbClr val="3366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7" name="Object 2"/>
          <p:cNvGraphicFramePr>
            <a:graphicFrameLocks noChangeAspect="1"/>
          </p:cNvGraphicFramePr>
          <p:nvPr>
            <p:extLst>
              <p:ext uri="{D42A27DB-BD31-4B8C-83A1-F6EECF244321}">
                <p14:modId xmlns:p14="http://schemas.microsoft.com/office/powerpoint/2010/main" val="2234527725"/>
              </p:ext>
            </p:extLst>
          </p:nvPr>
        </p:nvGraphicFramePr>
        <p:xfrm>
          <a:off x="1550988" y="2973388"/>
          <a:ext cx="798512" cy="265112"/>
        </p:xfrm>
        <a:graphic>
          <a:graphicData uri="http://schemas.openxmlformats.org/presentationml/2006/ole">
            <mc:AlternateContent xmlns:mc="http://schemas.openxmlformats.org/markup-compatibility/2006">
              <mc:Choice xmlns:v="urn:schemas-microsoft-com:vml" Requires="v">
                <p:oleObj spid="_x0000_s33147" name="Equation" r:id="rId11" imgW="609600" imgH="203200" progId="Equation.DSMT4">
                  <p:embed/>
                </p:oleObj>
              </mc:Choice>
              <mc:Fallback>
                <p:oleObj name="Equation" r:id="rId11" imgW="609600" imgH="203200" progId="Equation.DSMT4">
                  <p:embed/>
                  <p:pic>
                    <p:nvPicPr>
                      <p:cNvPr id="0" name="Picture 24"/>
                      <p:cNvPicPr>
                        <a:picLocks noChangeAspect="1" noChangeArrowheads="1"/>
                      </p:cNvPicPr>
                      <p:nvPr/>
                    </p:nvPicPr>
                    <p:blipFill>
                      <a:blip r:embed="rId12"/>
                      <a:srcRect/>
                      <a:stretch>
                        <a:fillRect/>
                      </a:stretch>
                    </p:blipFill>
                    <p:spPr bwMode="auto">
                      <a:xfrm>
                        <a:off x="1550988" y="2973388"/>
                        <a:ext cx="798512"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5" name="Straight Connector 74"/>
          <p:cNvCxnSpPr/>
          <p:nvPr/>
        </p:nvCxnSpPr>
        <p:spPr>
          <a:xfrm rot="10800000">
            <a:off x="2795843" y="5881219"/>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2197933" y="5160402"/>
            <a:ext cx="918411" cy="875213"/>
          </a:xfrm>
          <a:prstGeom prst="rect">
            <a:avLst/>
          </a:prstGeom>
          <a:solidFill>
            <a:srgbClr val="3366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498897" y="2304005"/>
            <a:ext cx="593887" cy="875213"/>
          </a:xfrm>
          <a:prstGeom prst="rect">
            <a:avLst/>
          </a:prstGeom>
          <a:solidFill>
            <a:srgbClr val="21E7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1752600" y="5163584"/>
            <a:ext cx="445333" cy="872031"/>
          </a:xfrm>
          <a:prstGeom prst="rect">
            <a:avLst/>
          </a:prstGeom>
          <a:solidFill>
            <a:srgbClr val="21E7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rot="10800000">
            <a:off x="1315304" y="5787116"/>
            <a:ext cx="654365" cy="599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a:off x="7987304" y="3019226"/>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6738938" y="2298409"/>
            <a:ext cx="1568868" cy="875213"/>
          </a:xfrm>
          <a:prstGeom prst="rect">
            <a:avLst/>
          </a:prstGeom>
          <a:solidFill>
            <a:srgbClr val="3366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6453602" y="2301591"/>
            <a:ext cx="285335" cy="875213"/>
          </a:xfrm>
          <a:prstGeom prst="rect">
            <a:avLst/>
          </a:prstGeom>
          <a:solidFill>
            <a:srgbClr val="21E7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p:nvPr/>
        </p:nvCxnSpPr>
        <p:spPr>
          <a:xfrm rot="10800000">
            <a:off x="5963504" y="2925123"/>
            <a:ext cx="654365" cy="599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21960" y="5560302"/>
            <a:ext cx="23943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98400" y="2699897"/>
            <a:ext cx="23943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913421" y="2698309"/>
            <a:ext cx="23943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0800000">
            <a:off x="8168071" y="5728109"/>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6094188" y="5007292"/>
            <a:ext cx="2394385" cy="875213"/>
          </a:xfrm>
          <a:prstGeom prst="rect">
            <a:avLst/>
          </a:prstGeom>
          <a:solidFill>
            <a:srgbClr val="3366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a:off x="6094188" y="5407192"/>
            <a:ext cx="2394384"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8" name="Freeform 107"/>
          <p:cNvSpPr/>
          <p:nvPr/>
        </p:nvSpPr>
        <p:spPr>
          <a:xfrm>
            <a:off x="3111500" y="3213100"/>
            <a:ext cx="165100" cy="179917"/>
          </a:xfrm>
          <a:custGeom>
            <a:avLst/>
            <a:gdLst>
              <a:gd name="connsiteX0" fmla="*/ 165100 w 165100"/>
              <a:gd name="connsiteY0" fmla="*/ 165100 h 179917"/>
              <a:gd name="connsiteX1" fmla="*/ 38100 w 165100"/>
              <a:gd name="connsiteY1" fmla="*/ 152400 h 179917"/>
              <a:gd name="connsiteX2" fmla="*/ 0 w 165100"/>
              <a:gd name="connsiteY2" fmla="*/ 0 h 179917"/>
            </a:gdLst>
            <a:ahLst/>
            <a:cxnLst>
              <a:cxn ang="0">
                <a:pos x="connsiteX0" y="connsiteY0"/>
              </a:cxn>
              <a:cxn ang="0">
                <a:pos x="connsiteX1" y="connsiteY1"/>
              </a:cxn>
              <a:cxn ang="0">
                <a:pos x="connsiteX2" y="connsiteY2"/>
              </a:cxn>
            </a:cxnLst>
            <a:rect l="l" t="t" r="r" b="b"/>
            <a:pathLst>
              <a:path w="165100" h="179917">
                <a:moveTo>
                  <a:pt x="165100" y="165100"/>
                </a:moveTo>
                <a:cubicBezTo>
                  <a:pt x="115358" y="172508"/>
                  <a:pt x="65617" y="179917"/>
                  <a:pt x="38100" y="152400"/>
                </a:cubicBezTo>
                <a:cubicBezTo>
                  <a:pt x="10583" y="124883"/>
                  <a:pt x="0" y="0"/>
                  <a:pt x="0" y="0"/>
                </a:cubicBezTo>
              </a:path>
            </a:pathLst>
          </a:custGeom>
          <a:noFill/>
          <a:ln w="9525"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09" name="Object 2"/>
          <p:cNvGraphicFramePr>
            <a:graphicFrameLocks noChangeAspect="1"/>
          </p:cNvGraphicFramePr>
          <p:nvPr>
            <p:extLst>
              <p:ext uri="{D42A27DB-BD31-4B8C-83A1-F6EECF244321}">
                <p14:modId xmlns:p14="http://schemas.microsoft.com/office/powerpoint/2010/main" val="3473924767"/>
              </p:ext>
            </p:extLst>
          </p:nvPr>
        </p:nvGraphicFramePr>
        <p:xfrm>
          <a:off x="3276600" y="3276600"/>
          <a:ext cx="465138" cy="198438"/>
        </p:xfrm>
        <a:graphic>
          <a:graphicData uri="http://schemas.openxmlformats.org/presentationml/2006/ole">
            <mc:AlternateContent xmlns:mc="http://schemas.openxmlformats.org/markup-compatibility/2006">
              <mc:Choice xmlns:v="urn:schemas-microsoft-com:vml" Requires="v">
                <p:oleObj spid="_x0000_s33148" name="Equation" r:id="rId13" imgW="355600" imgH="152400" progId="Equation.DSMT4">
                  <p:embed/>
                </p:oleObj>
              </mc:Choice>
              <mc:Fallback>
                <p:oleObj name="Equation" r:id="rId13" imgW="355600" imgH="152400" progId="Equation.DSMT4">
                  <p:embed/>
                  <p:pic>
                    <p:nvPicPr>
                      <p:cNvPr id="0" name="Picture 33"/>
                      <p:cNvPicPr>
                        <a:picLocks noChangeAspect="1" noChangeArrowheads="1"/>
                      </p:cNvPicPr>
                      <p:nvPr/>
                    </p:nvPicPr>
                    <p:blipFill>
                      <a:blip r:embed="rId14"/>
                      <a:srcRect/>
                      <a:stretch>
                        <a:fillRect/>
                      </a:stretch>
                    </p:blipFill>
                    <p:spPr bwMode="auto">
                      <a:xfrm>
                        <a:off x="3276600" y="3276600"/>
                        <a:ext cx="465138"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6" name="Straight Arrow Connector 65"/>
          <p:cNvCxnSpPr/>
          <p:nvPr/>
        </p:nvCxnSpPr>
        <p:spPr>
          <a:xfrm rot="10800000">
            <a:off x="2012635" y="2928305"/>
            <a:ext cx="654365" cy="599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57200" y="4114800"/>
            <a:ext cx="3284538"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(rear-end of barn stopped, middle section stopped after expanding some, door-end of barn still moving)</a:t>
            </a:r>
          </a:p>
        </p:txBody>
      </p:sp>
      <p:graphicFrame>
        <p:nvGraphicFramePr>
          <p:cNvPr id="39" name="Object 2">
            <a:extLst>
              <a:ext uri="{FF2B5EF4-FFF2-40B4-BE49-F238E27FC236}">
                <a16:creationId xmlns:a16="http://schemas.microsoft.com/office/drawing/2014/main" id="{D69CCE62-A95B-6643-A12C-27CE1FA1316D}"/>
              </a:ext>
            </a:extLst>
          </p:cNvPr>
          <p:cNvGraphicFramePr>
            <a:graphicFrameLocks noChangeAspect="1"/>
          </p:cNvGraphicFramePr>
          <p:nvPr>
            <p:extLst>
              <p:ext uri="{D42A27DB-BD31-4B8C-83A1-F6EECF244321}">
                <p14:modId xmlns:p14="http://schemas.microsoft.com/office/powerpoint/2010/main" val="2679943029"/>
              </p:ext>
            </p:extLst>
          </p:nvPr>
        </p:nvGraphicFramePr>
        <p:xfrm>
          <a:off x="5600671" y="3000963"/>
          <a:ext cx="798512" cy="265112"/>
        </p:xfrm>
        <a:graphic>
          <a:graphicData uri="http://schemas.openxmlformats.org/presentationml/2006/ole">
            <mc:AlternateContent xmlns:mc="http://schemas.openxmlformats.org/markup-compatibility/2006">
              <mc:Choice xmlns:v="urn:schemas-microsoft-com:vml" Requires="v">
                <p:oleObj spid="_x0000_s33149" name="Equation" r:id="rId15" imgW="609600" imgH="203200" progId="Equation.DSMT4">
                  <p:embed/>
                </p:oleObj>
              </mc:Choice>
              <mc:Fallback>
                <p:oleObj name="Equation" r:id="rId15" imgW="609600" imgH="203200" progId="Equation.DSMT4">
                  <p:embed/>
                  <p:pic>
                    <p:nvPicPr>
                      <p:cNvPr id="67" name="Object 2"/>
                      <p:cNvPicPr>
                        <a:picLocks noChangeAspect="1" noChangeArrowheads="1"/>
                      </p:cNvPicPr>
                      <p:nvPr/>
                    </p:nvPicPr>
                    <p:blipFill>
                      <a:blip r:embed="rId16"/>
                      <a:srcRect/>
                      <a:stretch>
                        <a:fillRect/>
                      </a:stretch>
                    </p:blipFill>
                    <p:spPr bwMode="auto">
                      <a:xfrm>
                        <a:off x="5600671" y="3000963"/>
                        <a:ext cx="798512"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 name="Object 2">
            <a:extLst>
              <a:ext uri="{FF2B5EF4-FFF2-40B4-BE49-F238E27FC236}">
                <a16:creationId xmlns:a16="http://schemas.microsoft.com/office/drawing/2014/main" id="{F76BB75B-31D6-4F4A-99AF-FAD208649497}"/>
              </a:ext>
            </a:extLst>
          </p:cNvPr>
          <p:cNvGraphicFramePr>
            <a:graphicFrameLocks noChangeAspect="1"/>
          </p:cNvGraphicFramePr>
          <p:nvPr>
            <p:extLst>
              <p:ext uri="{D42A27DB-BD31-4B8C-83A1-F6EECF244321}">
                <p14:modId xmlns:p14="http://schemas.microsoft.com/office/powerpoint/2010/main" val="1872127540"/>
              </p:ext>
            </p:extLst>
          </p:nvPr>
        </p:nvGraphicFramePr>
        <p:xfrm>
          <a:off x="916048" y="5881219"/>
          <a:ext cx="798512" cy="265112"/>
        </p:xfrm>
        <a:graphic>
          <a:graphicData uri="http://schemas.openxmlformats.org/presentationml/2006/ole">
            <mc:AlternateContent xmlns:mc="http://schemas.openxmlformats.org/markup-compatibility/2006">
              <mc:Choice xmlns:v="urn:schemas-microsoft-com:vml" Requires="v">
                <p:oleObj spid="_x0000_s33150" name="Equation" r:id="rId17" imgW="609600" imgH="203200" progId="Equation.DSMT4">
                  <p:embed/>
                </p:oleObj>
              </mc:Choice>
              <mc:Fallback>
                <p:oleObj name="Equation" r:id="rId17" imgW="609600" imgH="203200" progId="Equation.DSMT4">
                  <p:embed/>
                  <p:pic>
                    <p:nvPicPr>
                      <p:cNvPr id="67" name="Object 2"/>
                      <p:cNvPicPr>
                        <a:picLocks noChangeAspect="1" noChangeArrowheads="1"/>
                      </p:cNvPicPr>
                      <p:nvPr/>
                    </p:nvPicPr>
                    <p:blipFill>
                      <a:blip r:embed="rId18"/>
                      <a:srcRect/>
                      <a:stretch>
                        <a:fillRect/>
                      </a:stretch>
                    </p:blipFill>
                    <p:spPr bwMode="auto">
                      <a:xfrm>
                        <a:off x="916048" y="5881219"/>
                        <a:ext cx="798512"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 name="Object 2">
            <a:extLst>
              <a:ext uri="{FF2B5EF4-FFF2-40B4-BE49-F238E27FC236}">
                <a16:creationId xmlns:a16="http://schemas.microsoft.com/office/drawing/2014/main" id="{E80AC6E6-EB60-AE4C-A619-EF01F968BAF0}"/>
              </a:ext>
            </a:extLst>
          </p:cNvPr>
          <p:cNvGraphicFramePr>
            <a:graphicFrameLocks noChangeAspect="1"/>
          </p:cNvGraphicFramePr>
          <p:nvPr>
            <p:extLst>
              <p:ext uri="{D42A27DB-BD31-4B8C-83A1-F6EECF244321}">
                <p14:modId xmlns:p14="http://schemas.microsoft.com/office/powerpoint/2010/main" val="4040042314"/>
              </p:ext>
            </p:extLst>
          </p:nvPr>
        </p:nvGraphicFramePr>
        <p:xfrm>
          <a:off x="7230918" y="3264039"/>
          <a:ext cx="465138" cy="198438"/>
        </p:xfrm>
        <a:graphic>
          <a:graphicData uri="http://schemas.openxmlformats.org/presentationml/2006/ole">
            <mc:AlternateContent xmlns:mc="http://schemas.openxmlformats.org/markup-compatibility/2006">
              <mc:Choice xmlns:v="urn:schemas-microsoft-com:vml" Requires="v">
                <p:oleObj spid="_x0000_s33151" name="Equation" r:id="rId19" imgW="355600" imgH="152400" progId="Equation.DSMT4">
                  <p:embed/>
                </p:oleObj>
              </mc:Choice>
              <mc:Fallback>
                <p:oleObj name="Equation" r:id="rId19" imgW="355600" imgH="152400" progId="Equation.DSMT4">
                  <p:embed/>
                  <p:pic>
                    <p:nvPicPr>
                      <p:cNvPr id="109" name="Object 2"/>
                      <p:cNvPicPr>
                        <a:picLocks noChangeAspect="1" noChangeArrowheads="1"/>
                      </p:cNvPicPr>
                      <p:nvPr/>
                    </p:nvPicPr>
                    <p:blipFill>
                      <a:blip r:embed="rId20"/>
                      <a:srcRect/>
                      <a:stretch>
                        <a:fillRect/>
                      </a:stretch>
                    </p:blipFill>
                    <p:spPr bwMode="auto">
                      <a:xfrm>
                        <a:off x="7230918" y="3264039"/>
                        <a:ext cx="465138"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2" name="Object 2">
            <a:extLst>
              <a:ext uri="{FF2B5EF4-FFF2-40B4-BE49-F238E27FC236}">
                <a16:creationId xmlns:a16="http://schemas.microsoft.com/office/drawing/2014/main" id="{7868FB35-76C5-C147-B2B7-164895258073}"/>
              </a:ext>
            </a:extLst>
          </p:cNvPr>
          <p:cNvGraphicFramePr>
            <a:graphicFrameLocks noChangeAspect="1"/>
          </p:cNvGraphicFramePr>
          <p:nvPr>
            <p:extLst>
              <p:ext uri="{D42A27DB-BD31-4B8C-83A1-F6EECF244321}">
                <p14:modId xmlns:p14="http://schemas.microsoft.com/office/powerpoint/2010/main" val="3591565744"/>
              </p:ext>
            </p:extLst>
          </p:nvPr>
        </p:nvGraphicFramePr>
        <p:xfrm>
          <a:off x="2330702" y="6074039"/>
          <a:ext cx="465138" cy="198438"/>
        </p:xfrm>
        <a:graphic>
          <a:graphicData uri="http://schemas.openxmlformats.org/presentationml/2006/ole">
            <mc:AlternateContent xmlns:mc="http://schemas.openxmlformats.org/markup-compatibility/2006">
              <mc:Choice xmlns:v="urn:schemas-microsoft-com:vml" Requires="v">
                <p:oleObj spid="_x0000_s33152" name="Equation" r:id="rId21" imgW="355600" imgH="152400" progId="Equation.DSMT4">
                  <p:embed/>
                </p:oleObj>
              </mc:Choice>
              <mc:Fallback>
                <p:oleObj name="Equation" r:id="rId21" imgW="355600" imgH="152400" progId="Equation.DSMT4">
                  <p:embed/>
                  <p:pic>
                    <p:nvPicPr>
                      <p:cNvPr id="41" name="Object 2">
                        <a:extLst>
                          <a:ext uri="{FF2B5EF4-FFF2-40B4-BE49-F238E27FC236}">
                            <a16:creationId xmlns:a16="http://schemas.microsoft.com/office/drawing/2014/main" id="{E80AC6E6-EB60-AE4C-A619-EF01F968BAF0}"/>
                          </a:ext>
                        </a:extLst>
                      </p:cNvPr>
                      <p:cNvPicPr>
                        <a:picLocks noChangeAspect="1" noChangeArrowheads="1"/>
                      </p:cNvPicPr>
                      <p:nvPr/>
                    </p:nvPicPr>
                    <p:blipFill>
                      <a:blip r:embed="rId22"/>
                      <a:srcRect/>
                      <a:stretch>
                        <a:fillRect/>
                      </a:stretch>
                    </p:blipFill>
                    <p:spPr bwMode="auto">
                      <a:xfrm>
                        <a:off x="2330702" y="6074039"/>
                        <a:ext cx="465138"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 name="Object 2">
            <a:extLst>
              <a:ext uri="{FF2B5EF4-FFF2-40B4-BE49-F238E27FC236}">
                <a16:creationId xmlns:a16="http://schemas.microsoft.com/office/drawing/2014/main" id="{148E6923-5FCC-514B-BD9C-73774DE007DA}"/>
              </a:ext>
            </a:extLst>
          </p:cNvPr>
          <p:cNvGraphicFramePr>
            <a:graphicFrameLocks noChangeAspect="1"/>
          </p:cNvGraphicFramePr>
          <p:nvPr>
            <p:extLst>
              <p:ext uri="{D42A27DB-BD31-4B8C-83A1-F6EECF244321}">
                <p14:modId xmlns:p14="http://schemas.microsoft.com/office/powerpoint/2010/main" val="2632935991"/>
              </p:ext>
            </p:extLst>
          </p:nvPr>
        </p:nvGraphicFramePr>
        <p:xfrm>
          <a:off x="7056879" y="5942950"/>
          <a:ext cx="465138" cy="198438"/>
        </p:xfrm>
        <a:graphic>
          <a:graphicData uri="http://schemas.openxmlformats.org/presentationml/2006/ole">
            <mc:AlternateContent xmlns:mc="http://schemas.openxmlformats.org/markup-compatibility/2006">
              <mc:Choice xmlns:v="urn:schemas-microsoft-com:vml" Requires="v">
                <p:oleObj spid="_x0000_s33153" name="Equation" r:id="rId23" imgW="355600" imgH="152400" progId="Equation.DSMT4">
                  <p:embed/>
                </p:oleObj>
              </mc:Choice>
              <mc:Fallback>
                <p:oleObj name="Equation" r:id="rId23" imgW="355600" imgH="152400" progId="Equation.DSMT4">
                  <p:embed/>
                  <p:pic>
                    <p:nvPicPr>
                      <p:cNvPr id="42" name="Object 2">
                        <a:extLst>
                          <a:ext uri="{FF2B5EF4-FFF2-40B4-BE49-F238E27FC236}">
                            <a16:creationId xmlns:a16="http://schemas.microsoft.com/office/drawing/2014/main" id="{7868FB35-76C5-C147-B2B7-164895258073}"/>
                          </a:ext>
                        </a:extLst>
                      </p:cNvPr>
                      <p:cNvPicPr>
                        <a:picLocks noChangeAspect="1" noChangeArrowheads="1"/>
                      </p:cNvPicPr>
                      <p:nvPr/>
                    </p:nvPicPr>
                    <p:blipFill>
                      <a:blip r:embed="rId24"/>
                      <a:srcRect/>
                      <a:stretch>
                        <a:fillRect/>
                      </a:stretch>
                    </p:blipFill>
                    <p:spPr bwMode="auto">
                      <a:xfrm>
                        <a:off x="7056879" y="5942950"/>
                        <a:ext cx="465138"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276" y="299234"/>
            <a:ext cx="8613448" cy="5878532"/>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As I said before, </a:t>
            </a:r>
          </a:p>
          <a:p>
            <a:pPr algn="ctr"/>
            <a:endParaRPr lang="en-US" sz="4400" dirty="0">
              <a:latin typeface="Times New Roman" panose="02020603050405020304" pitchFamily="18" charset="0"/>
              <a:cs typeface="Times New Roman" panose="02020603050405020304" pitchFamily="18" charset="0"/>
            </a:endParaRPr>
          </a:p>
          <a:p>
            <a:pPr algn="ctr"/>
            <a:r>
              <a:rPr lang="en-US" sz="9600" dirty="0">
                <a:solidFill>
                  <a:srgbClr val="FF0000"/>
                </a:solidFill>
                <a:latin typeface="Times New Roman" panose="02020603050405020304" pitchFamily="18" charset="0"/>
                <a:cs typeface="Times New Roman" panose="02020603050405020304" pitchFamily="18" charset="0"/>
              </a:rPr>
              <a:t>AIN’T</a:t>
            </a:r>
          </a:p>
          <a:p>
            <a:pPr algn="ctr"/>
            <a:r>
              <a:rPr lang="en-US" sz="9600" dirty="0">
                <a:solidFill>
                  <a:srgbClr val="FF0000"/>
                </a:solidFill>
                <a:latin typeface="Times New Roman" panose="02020603050405020304" pitchFamily="18" charset="0"/>
                <a:cs typeface="Times New Roman" panose="02020603050405020304" pitchFamily="18" charset="0"/>
              </a:rPr>
              <a:t> THAT </a:t>
            </a:r>
          </a:p>
          <a:p>
            <a:pPr algn="ctr"/>
            <a:r>
              <a:rPr lang="en-US" sz="9600" dirty="0">
                <a:solidFill>
                  <a:srgbClr val="FF0000"/>
                </a:solidFill>
                <a:latin typeface="Times New Roman" panose="02020603050405020304" pitchFamily="18" charset="0"/>
                <a:cs typeface="Times New Roman" panose="02020603050405020304" pitchFamily="18" charset="0"/>
              </a:rPr>
              <a:t>COOL</a:t>
            </a:r>
            <a:r>
              <a:rPr lang="en-US" sz="9600" dirty="0">
                <a:solidFill>
                  <a:srgbClr val="0000FF"/>
                </a:solidFill>
                <a:latin typeface="Times New Roman" panose="02020603050405020304" pitchFamily="18" charset="0"/>
                <a:cs typeface="Times New Roman" panose="02020603050405020304" pitchFamily="18" charset="0"/>
              </a:rPr>
              <a:t>!</a:t>
            </a:r>
            <a:r>
              <a:rPr lang="en-US" sz="9600" dirty="0">
                <a:solidFill>
                  <a:srgbClr val="008000"/>
                </a:solidFill>
                <a:latin typeface="Times New Roman" panose="020206030504050203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a:t>
            </a:r>
          </a:p>
        </p:txBody>
      </p:sp>
      <p:sp>
        <p:nvSpPr>
          <p:cNvPr id="46" name="Rectangle 45"/>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8610600" y="6477000"/>
            <a:ext cx="426168" cy="276999"/>
          </a:xfrm>
          <a:prstGeom prst="rect">
            <a:avLst/>
          </a:prstGeom>
          <a:noFill/>
        </p:spPr>
        <p:txBody>
          <a:bodyPr wrap="none" rtlCol="0">
            <a:spAutoFit/>
          </a:bodyPr>
          <a:lstStyle/>
          <a:p>
            <a:r>
              <a:rPr lang="en-US" sz="1200" dirty="0"/>
              <a:t>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740" y="1981200"/>
            <a:ext cx="5723260"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also need to define an origin for the pole’s frame of reference (this will be called the prime frame of reference).  We will take that origin (i.e., where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’=0) to be located where the pole’s right-end meets the barn’s door.    </a:t>
            </a:r>
          </a:p>
        </p:txBody>
      </p:sp>
      <p:cxnSp>
        <p:nvCxnSpPr>
          <p:cNvPr id="13" name="Straight Arrow Connector 12"/>
          <p:cNvCxnSpPr/>
          <p:nvPr/>
        </p:nvCxnSpPr>
        <p:spPr>
          <a:xfrm>
            <a:off x="3756024" y="4875212"/>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4.)</a:t>
            </a:r>
          </a:p>
        </p:txBody>
      </p:sp>
      <p:cxnSp>
        <p:nvCxnSpPr>
          <p:cNvPr id="127" name="Straight Connector 126"/>
          <p:cNvCxnSpPr/>
          <p:nvPr/>
        </p:nvCxnSpPr>
        <p:spPr>
          <a:xfrm rot="5400000">
            <a:off x="3568968" y="4830741"/>
            <a:ext cx="219547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6324600" y="4802294"/>
            <a:ext cx="1679327" cy="1077218"/>
          </a:xfrm>
          <a:prstGeom prst="rect">
            <a:avLst/>
          </a:prstGeom>
          <a:noFill/>
        </p:spPr>
        <p:txBody>
          <a:bodyPr wrap="square" rtlCol="0">
            <a:spAutoFit/>
          </a:bodyPr>
          <a:lstStyle/>
          <a:p>
            <a:r>
              <a:rPr lang="en-US" sz="1600" i="1" dirty="0"/>
              <a:t>Right-end of pole </a:t>
            </a:r>
            <a:r>
              <a:rPr lang="en-US" sz="1600" dirty="0"/>
              <a:t>just passing </a:t>
            </a:r>
            <a:r>
              <a:rPr lang="en-US" sz="1600" i="1" dirty="0"/>
              <a:t>front door of barn </a:t>
            </a:r>
            <a:r>
              <a:rPr lang="en-US" sz="1600" dirty="0"/>
              <a:t>at ct = 0 and ct’ = 0.  </a:t>
            </a:r>
          </a:p>
        </p:txBody>
      </p:sp>
      <p:cxnSp>
        <p:nvCxnSpPr>
          <p:cNvPr id="25" name="Straight Connector 24"/>
          <p:cNvCxnSpPr/>
          <p:nvPr/>
        </p:nvCxnSpPr>
        <p:spPr>
          <a:xfrm rot="5400000">
            <a:off x="6751389" y="1088406"/>
            <a:ext cx="1570858" cy="3646"/>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1000" y="3886201"/>
            <a:ext cx="2819400"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additionally need to decide when to “start the clock.”  Let’s assume that when the </a:t>
            </a:r>
            <a:r>
              <a:rPr lang="en-US" sz="2000" i="1" dirty="0">
                <a:latin typeface="Times New Roman" panose="02020603050405020304" pitchFamily="18" charset="0"/>
                <a:cs typeface="Times New Roman" panose="02020603050405020304" pitchFamily="18" charset="0"/>
              </a:rPr>
              <a:t>right-end of the pole </a:t>
            </a:r>
            <a:r>
              <a:rPr lang="en-US" sz="2000" dirty="0">
                <a:latin typeface="Times New Roman" panose="02020603050405020304" pitchFamily="18" charset="0"/>
                <a:cs typeface="Times New Roman" panose="02020603050405020304" pitchFamily="18" charset="0"/>
              </a:rPr>
              <a:t>just passes the </a:t>
            </a:r>
            <a:r>
              <a:rPr lang="en-US" sz="2000" i="1" dirty="0">
                <a:latin typeface="Times New Roman" panose="02020603050405020304" pitchFamily="18" charset="0"/>
                <a:cs typeface="Times New Roman" panose="02020603050405020304" pitchFamily="18" charset="0"/>
              </a:rPr>
              <a:t>barn’s door</a:t>
            </a:r>
            <a:r>
              <a:rPr lang="en-US" sz="2000" dirty="0">
                <a:latin typeface="Times New Roman" panose="02020603050405020304" pitchFamily="18" charset="0"/>
                <a:cs typeface="Times New Roman" panose="02020603050405020304" pitchFamily="18" charset="0"/>
              </a:rPr>
              <a:t>, both clocks start (that is, ct = 0 and ct’ = 0 at that point).  </a:t>
            </a:r>
          </a:p>
        </p:txBody>
      </p:sp>
      <p:cxnSp>
        <p:nvCxnSpPr>
          <p:cNvPr id="32" name="Straight Connector 31"/>
          <p:cNvCxnSpPr/>
          <p:nvPr/>
        </p:nvCxnSpPr>
        <p:spPr>
          <a:xfrm rot="5400000">
            <a:off x="7231783" y="2514600"/>
            <a:ext cx="60960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4292" y="303847"/>
            <a:ext cx="6225108"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our purposes, the unprimed coordinate axes (</a:t>
            </a:r>
            <a:r>
              <a:rPr lang="en-US" sz="2000" i="1"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ct</a:t>
            </a:r>
            <a:r>
              <a:rPr lang="en-US" sz="2000" dirty="0">
                <a:latin typeface="Times New Roman" panose="02020603050405020304" pitchFamily="18" charset="0"/>
                <a:cs typeface="Times New Roman" panose="02020603050405020304" pitchFamily="18" charset="0"/>
              </a:rPr>
              <a:t>) will be associated with the barn’s reference (again, we are starting out assuming the barn is not what is moving).  We need to define that reference frame’s origin.  In this case, the ideal position for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is barn’s front door (see sketch).</a:t>
            </a:r>
          </a:p>
        </p:txBody>
      </p:sp>
      <p:sp>
        <p:nvSpPr>
          <p:cNvPr id="39" name="Freeform 38"/>
          <p:cNvSpPr/>
          <p:nvPr/>
        </p:nvSpPr>
        <p:spPr>
          <a:xfrm>
            <a:off x="5422900" y="3327400"/>
            <a:ext cx="3251200" cy="1182304"/>
          </a:xfrm>
          <a:custGeom>
            <a:avLst/>
            <a:gdLst>
              <a:gd name="connsiteX0" fmla="*/ 0 w 3251200"/>
              <a:gd name="connsiteY0" fmla="*/ 0 h 1182304"/>
              <a:gd name="connsiteX1" fmla="*/ 38100 w 3251200"/>
              <a:gd name="connsiteY1" fmla="*/ 50800 h 1182304"/>
              <a:gd name="connsiteX2" fmla="*/ 63500 w 3251200"/>
              <a:gd name="connsiteY2" fmla="*/ 114300 h 1182304"/>
              <a:gd name="connsiteX3" fmla="*/ 177800 w 3251200"/>
              <a:gd name="connsiteY3" fmla="*/ 254000 h 1182304"/>
              <a:gd name="connsiteX4" fmla="*/ 215900 w 3251200"/>
              <a:gd name="connsiteY4" fmla="*/ 266700 h 1182304"/>
              <a:gd name="connsiteX5" fmla="*/ 355600 w 3251200"/>
              <a:gd name="connsiteY5" fmla="*/ 203200 h 1182304"/>
              <a:gd name="connsiteX6" fmla="*/ 571500 w 3251200"/>
              <a:gd name="connsiteY6" fmla="*/ 215900 h 1182304"/>
              <a:gd name="connsiteX7" fmla="*/ 635000 w 3251200"/>
              <a:gd name="connsiteY7" fmla="*/ 317500 h 1182304"/>
              <a:gd name="connsiteX8" fmla="*/ 685800 w 3251200"/>
              <a:gd name="connsiteY8" fmla="*/ 393700 h 1182304"/>
              <a:gd name="connsiteX9" fmla="*/ 774700 w 3251200"/>
              <a:gd name="connsiteY9" fmla="*/ 495300 h 1182304"/>
              <a:gd name="connsiteX10" fmla="*/ 914400 w 3251200"/>
              <a:gd name="connsiteY10" fmla="*/ 596900 h 1182304"/>
              <a:gd name="connsiteX11" fmla="*/ 1016000 w 3251200"/>
              <a:gd name="connsiteY11" fmla="*/ 571500 h 1182304"/>
              <a:gd name="connsiteX12" fmla="*/ 1054100 w 3251200"/>
              <a:gd name="connsiteY12" fmla="*/ 558800 h 1182304"/>
              <a:gd name="connsiteX13" fmla="*/ 1130300 w 3251200"/>
              <a:gd name="connsiteY13" fmla="*/ 520700 h 1182304"/>
              <a:gd name="connsiteX14" fmla="*/ 1308100 w 3251200"/>
              <a:gd name="connsiteY14" fmla="*/ 533400 h 1182304"/>
              <a:gd name="connsiteX15" fmla="*/ 1346200 w 3251200"/>
              <a:gd name="connsiteY15" fmla="*/ 546100 h 1182304"/>
              <a:gd name="connsiteX16" fmla="*/ 1371600 w 3251200"/>
              <a:gd name="connsiteY16" fmla="*/ 584200 h 1182304"/>
              <a:gd name="connsiteX17" fmla="*/ 1409700 w 3251200"/>
              <a:gd name="connsiteY17" fmla="*/ 622300 h 1182304"/>
              <a:gd name="connsiteX18" fmla="*/ 1435100 w 3251200"/>
              <a:gd name="connsiteY18" fmla="*/ 660400 h 1182304"/>
              <a:gd name="connsiteX19" fmla="*/ 1511300 w 3251200"/>
              <a:gd name="connsiteY19" fmla="*/ 698500 h 1182304"/>
              <a:gd name="connsiteX20" fmla="*/ 1562100 w 3251200"/>
              <a:gd name="connsiteY20" fmla="*/ 736600 h 1182304"/>
              <a:gd name="connsiteX21" fmla="*/ 1600200 w 3251200"/>
              <a:gd name="connsiteY21" fmla="*/ 749300 h 1182304"/>
              <a:gd name="connsiteX22" fmla="*/ 1651000 w 3251200"/>
              <a:gd name="connsiteY22" fmla="*/ 774700 h 1182304"/>
              <a:gd name="connsiteX23" fmla="*/ 1739900 w 3251200"/>
              <a:gd name="connsiteY23" fmla="*/ 825500 h 1182304"/>
              <a:gd name="connsiteX24" fmla="*/ 1765300 w 3251200"/>
              <a:gd name="connsiteY24" fmla="*/ 876300 h 1182304"/>
              <a:gd name="connsiteX25" fmla="*/ 2006600 w 3251200"/>
              <a:gd name="connsiteY25" fmla="*/ 863600 h 1182304"/>
              <a:gd name="connsiteX26" fmla="*/ 2120900 w 3251200"/>
              <a:gd name="connsiteY26" fmla="*/ 838200 h 1182304"/>
              <a:gd name="connsiteX27" fmla="*/ 2209800 w 3251200"/>
              <a:gd name="connsiteY27" fmla="*/ 812800 h 1182304"/>
              <a:gd name="connsiteX28" fmla="*/ 2311400 w 3251200"/>
              <a:gd name="connsiteY28" fmla="*/ 825500 h 1182304"/>
              <a:gd name="connsiteX29" fmla="*/ 2374900 w 3251200"/>
              <a:gd name="connsiteY29" fmla="*/ 901700 h 1182304"/>
              <a:gd name="connsiteX30" fmla="*/ 2463800 w 3251200"/>
              <a:gd name="connsiteY30" fmla="*/ 965200 h 1182304"/>
              <a:gd name="connsiteX31" fmla="*/ 2552700 w 3251200"/>
              <a:gd name="connsiteY31" fmla="*/ 1054100 h 1182304"/>
              <a:gd name="connsiteX32" fmla="*/ 2616200 w 3251200"/>
              <a:gd name="connsiteY32" fmla="*/ 1092200 h 1182304"/>
              <a:gd name="connsiteX33" fmla="*/ 2692400 w 3251200"/>
              <a:gd name="connsiteY33" fmla="*/ 1143000 h 1182304"/>
              <a:gd name="connsiteX34" fmla="*/ 2781300 w 3251200"/>
              <a:gd name="connsiteY34" fmla="*/ 1181100 h 1182304"/>
              <a:gd name="connsiteX35" fmla="*/ 2933700 w 3251200"/>
              <a:gd name="connsiteY35" fmla="*/ 1168400 h 1182304"/>
              <a:gd name="connsiteX36" fmla="*/ 2984500 w 3251200"/>
              <a:gd name="connsiteY36" fmla="*/ 1155700 h 1182304"/>
              <a:gd name="connsiteX37" fmla="*/ 3213100 w 3251200"/>
              <a:gd name="connsiteY37" fmla="*/ 1181100 h 1182304"/>
              <a:gd name="connsiteX38" fmla="*/ 3251200 w 3251200"/>
              <a:gd name="connsiteY38" fmla="*/ 1181100 h 118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51200" h="1182304">
                <a:moveTo>
                  <a:pt x="0" y="0"/>
                </a:moveTo>
                <a:cubicBezTo>
                  <a:pt x="12700" y="16933"/>
                  <a:pt x="27821" y="32297"/>
                  <a:pt x="38100" y="50800"/>
                </a:cubicBezTo>
                <a:cubicBezTo>
                  <a:pt x="49171" y="70728"/>
                  <a:pt x="51552" y="94885"/>
                  <a:pt x="63500" y="114300"/>
                </a:cubicBezTo>
                <a:cubicBezTo>
                  <a:pt x="68229" y="121984"/>
                  <a:pt x="144661" y="231907"/>
                  <a:pt x="177800" y="254000"/>
                </a:cubicBezTo>
                <a:cubicBezTo>
                  <a:pt x="188939" y="261426"/>
                  <a:pt x="203200" y="262467"/>
                  <a:pt x="215900" y="266700"/>
                </a:cubicBezTo>
                <a:cubicBezTo>
                  <a:pt x="329474" y="209913"/>
                  <a:pt x="281579" y="227874"/>
                  <a:pt x="355600" y="203200"/>
                </a:cubicBezTo>
                <a:cubicBezTo>
                  <a:pt x="427567" y="207433"/>
                  <a:pt x="501369" y="199202"/>
                  <a:pt x="571500" y="215900"/>
                </a:cubicBezTo>
                <a:cubicBezTo>
                  <a:pt x="636162" y="231296"/>
                  <a:pt x="615384" y="278269"/>
                  <a:pt x="635000" y="317500"/>
                </a:cubicBezTo>
                <a:cubicBezTo>
                  <a:pt x="648652" y="344804"/>
                  <a:pt x="667484" y="369278"/>
                  <a:pt x="685800" y="393700"/>
                </a:cubicBezTo>
                <a:cubicBezTo>
                  <a:pt x="718892" y="437822"/>
                  <a:pt x="730855" y="458763"/>
                  <a:pt x="774700" y="495300"/>
                </a:cubicBezTo>
                <a:cubicBezTo>
                  <a:pt x="831605" y="542721"/>
                  <a:pt x="861594" y="561696"/>
                  <a:pt x="914400" y="596900"/>
                </a:cubicBezTo>
                <a:cubicBezTo>
                  <a:pt x="948267" y="588433"/>
                  <a:pt x="982321" y="580685"/>
                  <a:pt x="1016000" y="571500"/>
                </a:cubicBezTo>
                <a:cubicBezTo>
                  <a:pt x="1028915" y="567978"/>
                  <a:pt x="1042126" y="564787"/>
                  <a:pt x="1054100" y="558800"/>
                </a:cubicBezTo>
                <a:cubicBezTo>
                  <a:pt x="1152577" y="509561"/>
                  <a:pt x="1034535" y="552622"/>
                  <a:pt x="1130300" y="520700"/>
                </a:cubicBezTo>
                <a:cubicBezTo>
                  <a:pt x="1189567" y="524933"/>
                  <a:pt x="1249089" y="526458"/>
                  <a:pt x="1308100" y="533400"/>
                </a:cubicBezTo>
                <a:cubicBezTo>
                  <a:pt x="1321395" y="534964"/>
                  <a:pt x="1335747" y="537737"/>
                  <a:pt x="1346200" y="546100"/>
                </a:cubicBezTo>
                <a:cubicBezTo>
                  <a:pt x="1358119" y="555635"/>
                  <a:pt x="1361829" y="572474"/>
                  <a:pt x="1371600" y="584200"/>
                </a:cubicBezTo>
                <a:cubicBezTo>
                  <a:pt x="1383098" y="597998"/>
                  <a:pt x="1398202" y="608502"/>
                  <a:pt x="1409700" y="622300"/>
                </a:cubicBezTo>
                <a:cubicBezTo>
                  <a:pt x="1419471" y="634026"/>
                  <a:pt x="1424307" y="649607"/>
                  <a:pt x="1435100" y="660400"/>
                </a:cubicBezTo>
                <a:cubicBezTo>
                  <a:pt x="1459719" y="685019"/>
                  <a:pt x="1480312" y="688171"/>
                  <a:pt x="1511300" y="698500"/>
                </a:cubicBezTo>
                <a:cubicBezTo>
                  <a:pt x="1528233" y="711200"/>
                  <a:pt x="1543722" y="726098"/>
                  <a:pt x="1562100" y="736600"/>
                </a:cubicBezTo>
                <a:cubicBezTo>
                  <a:pt x="1573723" y="743242"/>
                  <a:pt x="1587895" y="744027"/>
                  <a:pt x="1600200" y="749300"/>
                </a:cubicBezTo>
                <a:cubicBezTo>
                  <a:pt x="1617601" y="756758"/>
                  <a:pt x="1634562" y="765307"/>
                  <a:pt x="1651000" y="774700"/>
                </a:cubicBezTo>
                <a:cubicBezTo>
                  <a:pt x="1776656" y="846503"/>
                  <a:pt x="1586387" y="748743"/>
                  <a:pt x="1739900" y="825500"/>
                </a:cubicBezTo>
                <a:cubicBezTo>
                  <a:pt x="1748367" y="842433"/>
                  <a:pt x="1746558" y="873623"/>
                  <a:pt x="1765300" y="876300"/>
                </a:cubicBezTo>
                <a:cubicBezTo>
                  <a:pt x="1845035" y="887691"/>
                  <a:pt x="1926312" y="870023"/>
                  <a:pt x="2006600" y="863600"/>
                </a:cubicBezTo>
                <a:cubicBezTo>
                  <a:pt x="2086181" y="857234"/>
                  <a:pt x="2063478" y="854606"/>
                  <a:pt x="2120900" y="838200"/>
                </a:cubicBezTo>
                <a:cubicBezTo>
                  <a:pt x="2232528" y="806306"/>
                  <a:pt x="2118449" y="843250"/>
                  <a:pt x="2209800" y="812800"/>
                </a:cubicBezTo>
                <a:cubicBezTo>
                  <a:pt x="2243667" y="817033"/>
                  <a:pt x="2279325" y="813836"/>
                  <a:pt x="2311400" y="825500"/>
                </a:cubicBezTo>
                <a:cubicBezTo>
                  <a:pt x="2344094" y="837389"/>
                  <a:pt x="2353303" y="880103"/>
                  <a:pt x="2374900" y="901700"/>
                </a:cubicBezTo>
                <a:cubicBezTo>
                  <a:pt x="2390653" y="917453"/>
                  <a:pt x="2442167" y="950778"/>
                  <a:pt x="2463800" y="965200"/>
                </a:cubicBezTo>
                <a:cubicBezTo>
                  <a:pt x="2485662" y="1030787"/>
                  <a:pt x="2466481" y="999233"/>
                  <a:pt x="2552700" y="1054100"/>
                </a:cubicBezTo>
                <a:cubicBezTo>
                  <a:pt x="2573525" y="1067352"/>
                  <a:pt x="2595661" y="1078508"/>
                  <a:pt x="2616200" y="1092200"/>
                </a:cubicBezTo>
                <a:cubicBezTo>
                  <a:pt x="2641600" y="1109133"/>
                  <a:pt x="2663440" y="1133347"/>
                  <a:pt x="2692400" y="1143000"/>
                </a:cubicBezTo>
                <a:cubicBezTo>
                  <a:pt x="2748461" y="1161687"/>
                  <a:pt x="2718526" y="1149713"/>
                  <a:pt x="2781300" y="1181100"/>
                </a:cubicBezTo>
                <a:cubicBezTo>
                  <a:pt x="2832100" y="1176867"/>
                  <a:pt x="2883118" y="1174723"/>
                  <a:pt x="2933700" y="1168400"/>
                </a:cubicBezTo>
                <a:cubicBezTo>
                  <a:pt x="2951020" y="1166235"/>
                  <a:pt x="2967064" y="1154907"/>
                  <a:pt x="2984500" y="1155700"/>
                </a:cubicBezTo>
                <a:cubicBezTo>
                  <a:pt x="3061090" y="1159181"/>
                  <a:pt x="3136776" y="1173831"/>
                  <a:pt x="3213100" y="1181100"/>
                </a:cubicBezTo>
                <a:cubicBezTo>
                  <a:pt x="3225743" y="1182304"/>
                  <a:pt x="3238500" y="1181100"/>
                  <a:pt x="3251200" y="1181100"/>
                </a:cubicBezTo>
              </a:path>
            </a:pathLst>
          </a:cu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7520651" y="958769"/>
            <a:ext cx="937549" cy="668438"/>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665909" y="4618781"/>
            <a:ext cx="937549" cy="668438"/>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609888" y="2514600"/>
            <a:ext cx="933912"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731997" y="5008741"/>
            <a:ext cx="933912"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1" name="Object 35">
            <a:extLst>
              <a:ext uri="{FF2B5EF4-FFF2-40B4-BE49-F238E27FC236}">
                <a16:creationId xmlns:a16="http://schemas.microsoft.com/office/drawing/2014/main" id="{722258A8-7611-B844-B582-64226CEAF1EC}"/>
              </a:ext>
            </a:extLst>
          </p:cNvPr>
          <p:cNvGraphicFramePr>
            <a:graphicFrameLocks noChangeAspect="1"/>
          </p:cNvGraphicFramePr>
          <p:nvPr>
            <p:extLst>
              <p:ext uri="{D42A27DB-BD31-4B8C-83A1-F6EECF244321}">
                <p14:modId xmlns:p14="http://schemas.microsoft.com/office/powerpoint/2010/main" val="1399184581"/>
              </p:ext>
            </p:extLst>
          </p:nvPr>
        </p:nvGraphicFramePr>
        <p:xfrm>
          <a:off x="3500685" y="4549067"/>
          <a:ext cx="877886" cy="216968"/>
        </p:xfrm>
        <a:graphic>
          <a:graphicData uri="http://schemas.openxmlformats.org/presentationml/2006/ole">
            <mc:AlternateContent xmlns:mc="http://schemas.openxmlformats.org/markup-compatibility/2006">
              <mc:Choice xmlns:v="urn:schemas-microsoft-com:vml" Requires="v">
                <p:oleObj spid="_x0000_s17537" name="Equation" r:id="rId3" imgW="609600" imgH="152400" progId="Equation.DSMT4">
                  <p:embed/>
                </p:oleObj>
              </mc:Choice>
              <mc:Fallback>
                <p:oleObj name="Equation" r:id="rId3" imgW="609600" imgH="152400" progId="Equation.DSMT4">
                  <p:embed/>
                  <p:pic>
                    <p:nvPicPr>
                      <p:cNvPr id="42" name="Object 35">
                        <a:extLst>
                          <a:ext uri="{FF2B5EF4-FFF2-40B4-BE49-F238E27FC236}">
                            <a16:creationId xmlns:a16="http://schemas.microsoft.com/office/drawing/2014/main" id="{E85163B2-E717-8C49-924E-9832B24DA078}"/>
                          </a:ext>
                        </a:extLst>
                      </p:cNvPr>
                      <p:cNvPicPr>
                        <a:picLocks noChangeAspect="1" noChangeArrowheads="1"/>
                      </p:cNvPicPr>
                      <p:nvPr/>
                    </p:nvPicPr>
                    <p:blipFill>
                      <a:blip r:embed="rId4"/>
                      <a:srcRect/>
                      <a:stretch>
                        <a:fillRect/>
                      </a:stretch>
                    </p:blipFill>
                    <p:spPr bwMode="auto">
                      <a:xfrm>
                        <a:off x="3500685" y="4549067"/>
                        <a:ext cx="877886" cy="216968"/>
                      </a:xfrm>
                      <a:prstGeom prst="rect">
                        <a:avLst/>
                      </a:prstGeom>
                      <a:noFill/>
                      <a:ln>
                        <a:noFill/>
                      </a:ln>
                    </p:spPr>
                  </p:pic>
                </p:oleObj>
              </mc:Fallback>
            </mc:AlternateContent>
          </a:graphicData>
        </a:graphic>
      </p:graphicFrame>
      <p:graphicFrame>
        <p:nvGraphicFramePr>
          <p:cNvPr id="22" name="Object 35">
            <a:extLst>
              <a:ext uri="{FF2B5EF4-FFF2-40B4-BE49-F238E27FC236}">
                <a16:creationId xmlns:a16="http://schemas.microsoft.com/office/drawing/2014/main" id="{118DDE57-E3C4-2C45-B807-35C830276C6C}"/>
              </a:ext>
            </a:extLst>
          </p:cNvPr>
          <p:cNvGraphicFramePr>
            <a:graphicFrameLocks noChangeAspect="1"/>
          </p:cNvGraphicFramePr>
          <p:nvPr>
            <p:extLst>
              <p:ext uri="{D42A27DB-BD31-4B8C-83A1-F6EECF244321}">
                <p14:modId xmlns:p14="http://schemas.microsoft.com/office/powerpoint/2010/main" val="421600344"/>
              </p:ext>
            </p:extLst>
          </p:nvPr>
        </p:nvGraphicFramePr>
        <p:xfrm>
          <a:off x="7273706" y="1875658"/>
          <a:ext cx="576482" cy="245274"/>
        </p:xfrm>
        <a:graphic>
          <a:graphicData uri="http://schemas.openxmlformats.org/presentationml/2006/ole">
            <mc:AlternateContent xmlns:mc="http://schemas.openxmlformats.org/markup-compatibility/2006">
              <mc:Choice xmlns:v="urn:schemas-microsoft-com:vml" Requires="v">
                <p:oleObj spid="_x0000_s17538" name="Equation" r:id="rId5" imgW="355600" imgH="152400" progId="Equation.DSMT4">
                  <p:embed/>
                </p:oleObj>
              </mc:Choice>
              <mc:Fallback>
                <p:oleObj name="Equation" r:id="rId5" imgW="355600" imgH="152400" progId="Equation.DSMT4">
                  <p:embed/>
                  <p:pic>
                    <p:nvPicPr>
                      <p:cNvPr id="21" name="Object 35">
                        <a:extLst>
                          <a:ext uri="{FF2B5EF4-FFF2-40B4-BE49-F238E27FC236}">
                            <a16:creationId xmlns:a16="http://schemas.microsoft.com/office/drawing/2014/main" id="{722258A8-7611-B844-B582-64226CEAF1EC}"/>
                          </a:ext>
                        </a:extLst>
                      </p:cNvPr>
                      <p:cNvPicPr>
                        <a:picLocks noChangeAspect="1" noChangeArrowheads="1"/>
                      </p:cNvPicPr>
                      <p:nvPr/>
                    </p:nvPicPr>
                    <p:blipFill>
                      <a:blip r:embed="rId6"/>
                      <a:srcRect/>
                      <a:stretch>
                        <a:fillRect/>
                      </a:stretch>
                    </p:blipFill>
                    <p:spPr bwMode="auto">
                      <a:xfrm>
                        <a:off x="7273706" y="1875658"/>
                        <a:ext cx="576482" cy="245274"/>
                      </a:xfrm>
                      <a:prstGeom prst="rect">
                        <a:avLst/>
                      </a:prstGeom>
                      <a:noFill/>
                      <a:ln>
                        <a:noFill/>
                      </a:ln>
                    </p:spPr>
                  </p:pic>
                </p:oleObj>
              </mc:Fallback>
            </mc:AlternateContent>
          </a:graphicData>
        </a:graphic>
      </p:graphicFrame>
      <p:graphicFrame>
        <p:nvGraphicFramePr>
          <p:cNvPr id="24" name="Object 35">
            <a:extLst>
              <a:ext uri="{FF2B5EF4-FFF2-40B4-BE49-F238E27FC236}">
                <a16:creationId xmlns:a16="http://schemas.microsoft.com/office/drawing/2014/main" id="{46B15291-8E25-A147-983F-AE1E438CE2A1}"/>
              </a:ext>
            </a:extLst>
          </p:cNvPr>
          <p:cNvGraphicFramePr>
            <a:graphicFrameLocks noChangeAspect="1"/>
          </p:cNvGraphicFramePr>
          <p:nvPr>
            <p:extLst>
              <p:ext uri="{D42A27DB-BD31-4B8C-83A1-F6EECF244321}">
                <p14:modId xmlns:p14="http://schemas.microsoft.com/office/powerpoint/2010/main" val="3839037315"/>
              </p:ext>
            </p:extLst>
          </p:nvPr>
        </p:nvGraphicFramePr>
        <p:xfrm>
          <a:off x="7273706" y="2829321"/>
          <a:ext cx="639763" cy="244475"/>
        </p:xfrm>
        <a:graphic>
          <a:graphicData uri="http://schemas.openxmlformats.org/presentationml/2006/ole">
            <mc:AlternateContent xmlns:mc="http://schemas.openxmlformats.org/markup-compatibility/2006">
              <mc:Choice xmlns:v="urn:schemas-microsoft-com:vml" Requires="v">
                <p:oleObj spid="_x0000_s17539" name="Equation" r:id="rId7" imgW="393700" imgH="152400" progId="Equation.DSMT4">
                  <p:embed/>
                </p:oleObj>
              </mc:Choice>
              <mc:Fallback>
                <p:oleObj name="Equation" r:id="rId7" imgW="393700" imgH="152400" progId="Equation.DSMT4">
                  <p:embed/>
                  <p:pic>
                    <p:nvPicPr>
                      <p:cNvPr id="22" name="Object 35">
                        <a:extLst>
                          <a:ext uri="{FF2B5EF4-FFF2-40B4-BE49-F238E27FC236}">
                            <a16:creationId xmlns:a16="http://schemas.microsoft.com/office/drawing/2014/main" id="{118DDE57-E3C4-2C45-B807-35C830276C6C}"/>
                          </a:ext>
                        </a:extLst>
                      </p:cNvPr>
                      <p:cNvPicPr>
                        <a:picLocks noChangeAspect="1" noChangeArrowheads="1"/>
                      </p:cNvPicPr>
                      <p:nvPr/>
                    </p:nvPicPr>
                    <p:blipFill>
                      <a:blip r:embed="rId8"/>
                      <a:srcRect/>
                      <a:stretch>
                        <a:fillRect/>
                      </a:stretch>
                    </p:blipFill>
                    <p:spPr bwMode="auto">
                      <a:xfrm>
                        <a:off x="7273706" y="2829321"/>
                        <a:ext cx="639763" cy="244475"/>
                      </a:xfrm>
                      <a:prstGeom prst="rect">
                        <a:avLst/>
                      </a:prstGeom>
                      <a:noFill/>
                      <a:ln>
                        <a:noFill/>
                      </a:ln>
                    </p:spPr>
                  </p:pic>
                </p:oleObj>
              </mc:Fallback>
            </mc:AlternateContent>
          </a:graphicData>
        </a:graphic>
      </p:graphicFrame>
      <p:grpSp>
        <p:nvGrpSpPr>
          <p:cNvPr id="27" name="Group 26">
            <a:extLst>
              <a:ext uri="{FF2B5EF4-FFF2-40B4-BE49-F238E27FC236}">
                <a16:creationId xmlns:a16="http://schemas.microsoft.com/office/drawing/2014/main" id="{0BA17A09-7974-4D47-B4CE-62D62687CB1F}"/>
              </a:ext>
            </a:extLst>
          </p:cNvPr>
          <p:cNvGrpSpPr/>
          <p:nvPr/>
        </p:nvGrpSpPr>
        <p:grpSpPr>
          <a:xfrm>
            <a:off x="3722686" y="5940436"/>
            <a:ext cx="2220916" cy="599046"/>
            <a:chOff x="8185225" y="1728462"/>
            <a:chExt cx="1492175" cy="599046"/>
          </a:xfrm>
        </p:grpSpPr>
        <p:sp>
          <p:nvSpPr>
            <p:cNvPr id="28" name="TextBox 27">
              <a:extLst>
                <a:ext uri="{FF2B5EF4-FFF2-40B4-BE49-F238E27FC236}">
                  <a16:creationId xmlns:a16="http://schemas.microsoft.com/office/drawing/2014/main" id="{9C0E6F9D-6A1F-4142-83CB-096FC57F5FCB}"/>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sketch of system at</a:t>
              </a:r>
            </a:p>
          </p:txBody>
        </p:sp>
        <p:sp>
          <p:nvSpPr>
            <p:cNvPr id="30" name="TextBox 29">
              <a:extLst>
                <a:ext uri="{FF2B5EF4-FFF2-40B4-BE49-F238E27FC236}">
                  <a16:creationId xmlns:a16="http://schemas.microsoft.com/office/drawing/2014/main" id="{895C72CA-5310-E041-8300-B1064F0A292A}"/>
                </a:ext>
              </a:extLst>
            </p:cNvPr>
            <p:cNvSpPr txBox="1"/>
            <p:nvPr/>
          </p:nvSpPr>
          <p:spPr>
            <a:xfrm>
              <a:off x="8297254" y="1958176"/>
              <a:ext cx="1322156"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ct</a:t>
              </a:r>
              <a:r>
                <a:rPr lang="en-US" dirty="0">
                  <a:latin typeface="Times New Roman" panose="02020603050405020304" pitchFamily="18" charset="0"/>
                  <a:cs typeface="Times New Roman" panose="02020603050405020304" pitchFamily="18" charset="0"/>
                </a:rPr>
                <a:t> = 0 and </a:t>
              </a:r>
              <a:r>
                <a:rPr lang="en-US" dirty="0" err="1">
                  <a:latin typeface="Times New Roman" panose="02020603050405020304" pitchFamily="18" charset="0"/>
                  <a:cs typeface="Times New Roman" panose="02020603050405020304" pitchFamily="18" charset="0"/>
                </a:rPr>
                <a:t>ct</a:t>
              </a:r>
              <a:r>
                <a:rPr lang="en-US" dirty="0">
                  <a:latin typeface="Times New Roman" panose="02020603050405020304" pitchFamily="18" charset="0"/>
                  <a:cs typeface="Times New Roman" panose="02020603050405020304" pitchFamily="18" charset="0"/>
                </a:rPr>
                <a:t>’ = 0</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525462" y="4114800"/>
            <a:ext cx="8153400"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Second, an </a:t>
            </a:r>
            <a:r>
              <a:rPr lang="en-US" sz="2000" dirty="0">
                <a:solidFill>
                  <a:srgbClr val="FF0000"/>
                </a:solidFill>
                <a:latin typeface="Times New Roman" panose="02020603050405020304" pitchFamily="18" charset="0"/>
                <a:cs typeface="Times New Roman" panose="02020603050405020304" pitchFamily="18" charset="0"/>
              </a:rPr>
              <a:t>event</a:t>
            </a:r>
            <a:r>
              <a:rPr lang="en-US" sz="2000" dirty="0">
                <a:latin typeface="Times New Roman" panose="02020603050405020304" pitchFamily="18" charset="0"/>
                <a:cs typeface="Times New Roman" panose="02020603050405020304" pitchFamily="18" charset="0"/>
              </a:rPr>
              <a:t> can simply be a point of interest on a world-line, though it is more commonly associated with a point where two world-lines cross.  For instance, when the world-line of the </a:t>
            </a:r>
            <a:r>
              <a:rPr lang="en-US" sz="2000" i="1" dirty="0">
                <a:latin typeface="Times New Roman" panose="02020603050405020304" pitchFamily="18" charset="0"/>
                <a:cs typeface="Times New Roman" panose="02020603050405020304" pitchFamily="18" charset="0"/>
              </a:rPr>
              <a:t>left end of the pole</a:t>
            </a:r>
            <a:r>
              <a:rPr lang="en-US" sz="2000" dirty="0">
                <a:latin typeface="Times New Roman" panose="02020603050405020304" pitchFamily="18" charset="0"/>
                <a:cs typeface="Times New Roman" panose="02020603050405020304" pitchFamily="18" charset="0"/>
              </a:rPr>
              <a:t> were to cross the world-line of the </a:t>
            </a:r>
            <a:r>
              <a:rPr lang="en-US" sz="2000" i="1" dirty="0">
                <a:latin typeface="Times New Roman" panose="02020603050405020304" pitchFamily="18" charset="0"/>
                <a:cs typeface="Times New Roman" panose="02020603050405020304" pitchFamily="18" charset="0"/>
              </a:rPr>
              <a:t>barn’s front door</a:t>
            </a:r>
            <a:r>
              <a:rPr lang="en-US" sz="2000" dirty="0">
                <a:latin typeface="Times New Roman" panose="02020603050405020304" pitchFamily="18" charset="0"/>
                <a:cs typeface="Times New Roman" panose="02020603050405020304" pitchFamily="18" charset="0"/>
              </a:rPr>
              <a:t>, the left end of the pole will have just disappeared through the door.  That is an </a:t>
            </a:r>
            <a:r>
              <a:rPr lang="en-US" sz="2000" dirty="0">
                <a:solidFill>
                  <a:srgbClr val="FF0000"/>
                </a:solidFill>
                <a:latin typeface="Times New Roman" panose="02020603050405020304" pitchFamily="18" charset="0"/>
                <a:cs typeface="Times New Roman" panose="02020603050405020304" pitchFamily="18" charset="0"/>
              </a:rPr>
              <a:t>event </a:t>
            </a:r>
            <a:r>
              <a:rPr lang="en-US" sz="2000" dirty="0">
                <a:latin typeface="Times New Roman" panose="02020603050405020304" pitchFamily="18" charset="0"/>
                <a:cs typeface="Times New Roman" panose="02020603050405020304" pitchFamily="18" charset="0"/>
              </a:rPr>
              <a:t>of interest.</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5.)</a:t>
            </a:r>
          </a:p>
        </p:txBody>
      </p:sp>
      <p:sp>
        <p:nvSpPr>
          <p:cNvPr id="57" name="TextBox 56"/>
          <p:cNvSpPr txBox="1"/>
          <p:nvPr/>
        </p:nvSpPr>
        <p:spPr>
          <a:xfrm>
            <a:off x="228600" y="454729"/>
            <a:ext cx="8885419"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only other two bits of amusement we need are more like reminders than anything else.</a:t>
            </a:r>
          </a:p>
        </p:txBody>
      </p:sp>
      <p:sp>
        <p:nvSpPr>
          <p:cNvPr id="6" name="TextBox 5"/>
          <p:cNvSpPr txBox="1"/>
          <p:nvPr/>
        </p:nvSpPr>
        <p:spPr>
          <a:xfrm>
            <a:off x="914400" y="2514600"/>
            <a:ext cx="739140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That means that even though a point on an object may be physically stationary with its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coordinate not changing, that point will still be moving in time.  In other words, a point’s world-line will always, at a minimum, show motion along the “ct” axis.  </a:t>
            </a:r>
          </a:p>
        </p:txBody>
      </p:sp>
      <p:sp>
        <p:nvSpPr>
          <p:cNvPr id="7" name="TextBox 6"/>
          <p:cNvSpPr txBox="1"/>
          <p:nvPr/>
        </p:nvSpPr>
        <p:spPr>
          <a:xfrm>
            <a:off x="525462" y="1371600"/>
            <a:ext cx="81534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First, a </a:t>
            </a:r>
            <a:r>
              <a:rPr lang="en-US" sz="2000" dirty="0">
                <a:solidFill>
                  <a:srgbClr val="FF0000"/>
                </a:solidFill>
                <a:latin typeface="Times New Roman" panose="02020603050405020304" pitchFamily="18" charset="0"/>
                <a:cs typeface="Times New Roman" panose="02020603050405020304" pitchFamily="18" charset="0"/>
              </a:rPr>
              <a:t>world-line </a:t>
            </a:r>
            <a:r>
              <a:rPr lang="en-US" sz="2000" dirty="0">
                <a:latin typeface="Times New Roman" panose="02020603050405020304" pitchFamily="18" charset="0"/>
                <a:cs typeface="Times New Roman" panose="02020603050405020304" pitchFamily="18" charset="0"/>
              </a:rPr>
              <a:t>tracks the motion of a POINT ON AN OBJECT on a space-time diagram.  It allows you to identify where the point is (i.e., its position coordinate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at a given instant in time (i.e., its time coordinate “ct”).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533400" y="2211422"/>
            <a:ext cx="50292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t>
            </a:r>
            <a:r>
              <a:rPr lang="en-US" sz="2000" dirty="0">
                <a:solidFill>
                  <a:srgbClr val="FF0000"/>
                </a:solidFill>
                <a:latin typeface="Times New Roman" panose="02020603050405020304" pitchFamily="18" charset="0"/>
                <a:cs typeface="Times New Roman" panose="02020603050405020304" pitchFamily="18" charset="0"/>
              </a:rPr>
              <a:t>event 1</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right-end of the pole </a:t>
            </a:r>
            <a:r>
              <a:rPr lang="en-US" sz="2000" dirty="0">
                <a:latin typeface="Times New Roman" panose="02020603050405020304" pitchFamily="18" charset="0"/>
                <a:cs typeface="Times New Roman" panose="02020603050405020304" pitchFamily="18" charset="0"/>
              </a:rPr>
              <a:t>reaches the </a:t>
            </a:r>
            <a:r>
              <a:rPr lang="en-US" sz="2000" i="1" dirty="0">
                <a:latin typeface="Times New Roman" panose="02020603050405020304" pitchFamily="18" charset="0"/>
                <a:cs typeface="Times New Roman" panose="02020603050405020304" pitchFamily="18" charset="0"/>
              </a:rPr>
              <a:t>front-door of the barn</a:t>
            </a:r>
            <a:r>
              <a:rPr lang="en-US" sz="2000" dirty="0">
                <a:latin typeface="Times New Roman" panose="02020603050405020304" pitchFamily="18" charset="0"/>
                <a:cs typeface="Times New Roman" panose="02020603050405020304" pitchFamily="18" charset="0"/>
              </a:rPr>
              <a:t>; this happens in the unprimed frame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ct = 0.</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6.)</a:t>
            </a:r>
          </a:p>
        </p:txBody>
      </p:sp>
      <p:sp>
        <p:nvSpPr>
          <p:cNvPr id="57" name="TextBox 56"/>
          <p:cNvSpPr txBox="1"/>
          <p:nvPr/>
        </p:nvSpPr>
        <p:spPr>
          <a:xfrm>
            <a:off x="228600" y="943818"/>
            <a:ext cx="5105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There are three events to examine for this problem.  They are:</a:t>
            </a:r>
          </a:p>
        </p:txBody>
      </p:sp>
      <p:cxnSp>
        <p:nvCxnSpPr>
          <p:cNvPr id="27" name="Straight Arrow Connector 26"/>
          <p:cNvCxnSpPr/>
          <p:nvPr/>
        </p:nvCxnSpPr>
        <p:spPr>
          <a:xfrm>
            <a:off x="5595181" y="2275459"/>
            <a:ext cx="781975" cy="20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982816" y="2046401"/>
            <a:ext cx="1202657" cy="85745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775828" y="2437388"/>
            <a:ext cx="1197992" cy="203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Freeform 39"/>
          <p:cNvSpPr/>
          <p:nvPr/>
        </p:nvSpPr>
        <p:spPr>
          <a:xfrm>
            <a:off x="6737350" y="1016000"/>
            <a:ext cx="455083" cy="1409700"/>
          </a:xfrm>
          <a:custGeom>
            <a:avLst/>
            <a:gdLst>
              <a:gd name="connsiteX0" fmla="*/ 44450 w 455083"/>
              <a:gd name="connsiteY0" fmla="*/ 25400 h 1409700"/>
              <a:gd name="connsiteX1" fmla="*/ 349250 w 455083"/>
              <a:gd name="connsiteY1" fmla="*/ 38100 h 1409700"/>
              <a:gd name="connsiteX2" fmla="*/ 450850 w 455083"/>
              <a:gd name="connsiteY2" fmla="*/ 254000 h 1409700"/>
              <a:gd name="connsiteX3" fmla="*/ 323850 w 455083"/>
              <a:gd name="connsiteY3" fmla="*/ 469900 h 1409700"/>
              <a:gd name="connsiteX4" fmla="*/ 95250 w 455083"/>
              <a:gd name="connsiteY4" fmla="*/ 825500 h 1409700"/>
              <a:gd name="connsiteX5" fmla="*/ 19050 w 455083"/>
              <a:gd name="connsiteY5" fmla="*/ 1066800 h 1409700"/>
              <a:gd name="connsiteX6" fmla="*/ 31750 w 455083"/>
              <a:gd name="connsiteY6" fmla="*/ 1333500 h 1409700"/>
              <a:gd name="connsiteX7" fmla="*/ 209550 w 455083"/>
              <a:gd name="connsiteY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083" h="1409700">
                <a:moveTo>
                  <a:pt x="44450" y="25400"/>
                </a:moveTo>
                <a:cubicBezTo>
                  <a:pt x="162983" y="12700"/>
                  <a:pt x="281517" y="0"/>
                  <a:pt x="349250" y="38100"/>
                </a:cubicBezTo>
                <a:cubicBezTo>
                  <a:pt x="416983" y="76200"/>
                  <a:pt x="455083" y="182033"/>
                  <a:pt x="450850" y="254000"/>
                </a:cubicBezTo>
                <a:cubicBezTo>
                  <a:pt x="446617" y="325967"/>
                  <a:pt x="383117" y="374650"/>
                  <a:pt x="323850" y="469900"/>
                </a:cubicBezTo>
                <a:cubicBezTo>
                  <a:pt x="264583" y="565150"/>
                  <a:pt x="146050" y="726017"/>
                  <a:pt x="95250" y="825500"/>
                </a:cubicBezTo>
                <a:cubicBezTo>
                  <a:pt x="44450" y="924983"/>
                  <a:pt x="29633" y="982133"/>
                  <a:pt x="19050" y="1066800"/>
                </a:cubicBezTo>
                <a:cubicBezTo>
                  <a:pt x="8467" y="1151467"/>
                  <a:pt x="0" y="1276350"/>
                  <a:pt x="31750" y="1333500"/>
                </a:cubicBezTo>
                <a:cubicBezTo>
                  <a:pt x="63500" y="1390650"/>
                  <a:pt x="209550" y="1409700"/>
                  <a:pt x="209550" y="1409700"/>
                </a:cubicBezTo>
              </a:path>
            </a:pathLst>
          </a:custGeom>
          <a:noFill/>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rot="5400000">
            <a:off x="6887438" y="2438399"/>
            <a:ext cx="152401"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5643763" y="2495890"/>
            <a:ext cx="2708740" cy="24533"/>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298574" y="6475412"/>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6" name="Object 35">
            <a:extLst>
              <a:ext uri="{FF2B5EF4-FFF2-40B4-BE49-F238E27FC236}">
                <a16:creationId xmlns:a16="http://schemas.microsoft.com/office/drawing/2014/main" id="{E26FAB89-482E-9248-857F-745311E734D0}"/>
              </a:ext>
            </a:extLst>
          </p:cNvPr>
          <p:cNvGraphicFramePr>
            <a:graphicFrameLocks noChangeAspect="1"/>
          </p:cNvGraphicFramePr>
          <p:nvPr>
            <p:extLst>
              <p:ext uri="{D42A27DB-BD31-4B8C-83A1-F6EECF244321}">
                <p14:modId xmlns:p14="http://schemas.microsoft.com/office/powerpoint/2010/main" val="1172500662"/>
              </p:ext>
            </p:extLst>
          </p:nvPr>
        </p:nvGraphicFramePr>
        <p:xfrm>
          <a:off x="5418996" y="1977492"/>
          <a:ext cx="877886" cy="216968"/>
        </p:xfrm>
        <a:graphic>
          <a:graphicData uri="http://schemas.openxmlformats.org/presentationml/2006/ole">
            <mc:AlternateContent xmlns:mc="http://schemas.openxmlformats.org/markup-compatibility/2006">
              <mc:Choice xmlns:v="urn:schemas-microsoft-com:vml" Requires="v">
                <p:oleObj spid="_x0000_s83045" name="Equation" r:id="rId3" imgW="609600" imgH="152400" progId="Equation.DSMT4">
                  <p:embed/>
                </p:oleObj>
              </mc:Choice>
              <mc:Fallback>
                <p:oleObj name="Equation" r:id="rId3" imgW="609600" imgH="152400" progId="Equation.DSMT4">
                  <p:embed/>
                  <p:pic>
                    <p:nvPicPr>
                      <p:cNvPr id="21" name="Object 35">
                        <a:extLst>
                          <a:ext uri="{FF2B5EF4-FFF2-40B4-BE49-F238E27FC236}">
                            <a16:creationId xmlns:a16="http://schemas.microsoft.com/office/drawing/2014/main" id="{722258A8-7611-B844-B582-64226CEAF1EC}"/>
                          </a:ext>
                        </a:extLst>
                      </p:cNvPr>
                      <p:cNvPicPr>
                        <a:picLocks noChangeAspect="1" noChangeArrowheads="1"/>
                      </p:cNvPicPr>
                      <p:nvPr/>
                    </p:nvPicPr>
                    <p:blipFill>
                      <a:blip r:embed="rId4"/>
                      <a:srcRect/>
                      <a:stretch>
                        <a:fillRect/>
                      </a:stretch>
                    </p:blipFill>
                    <p:spPr bwMode="auto">
                      <a:xfrm>
                        <a:off x="5418996" y="1977492"/>
                        <a:ext cx="877886" cy="216968"/>
                      </a:xfrm>
                      <a:prstGeom prst="rect">
                        <a:avLst/>
                      </a:prstGeom>
                      <a:noFill/>
                      <a:ln>
                        <a:noFill/>
                      </a:ln>
                    </p:spPr>
                  </p:pic>
                </p:oleObj>
              </mc:Fallback>
            </mc:AlternateContent>
          </a:graphicData>
        </a:graphic>
      </p:graphicFrame>
      <p:sp>
        <p:nvSpPr>
          <p:cNvPr id="28" name="TextBox 27">
            <a:extLst>
              <a:ext uri="{FF2B5EF4-FFF2-40B4-BE49-F238E27FC236}">
                <a16:creationId xmlns:a16="http://schemas.microsoft.com/office/drawing/2014/main" id="{969C6839-7E4C-5846-9E5F-118DCC071F53}"/>
              </a:ext>
            </a:extLst>
          </p:cNvPr>
          <p:cNvSpPr txBox="1"/>
          <p:nvPr/>
        </p:nvSpPr>
        <p:spPr>
          <a:xfrm>
            <a:off x="6009329" y="2417186"/>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pole</a:t>
            </a:r>
          </a:p>
        </p:txBody>
      </p:sp>
      <p:sp>
        <p:nvSpPr>
          <p:cNvPr id="30" name="TextBox 29">
            <a:extLst>
              <a:ext uri="{FF2B5EF4-FFF2-40B4-BE49-F238E27FC236}">
                <a16:creationId xmlns:a16="http://schemas.microsoft.com/office/drawing/2014/main" id="{30333DA8-68F2-0648-969F-4C9B1B02C9A3}"/>
              </a:ext>
            </a:extLst>
          </p:cNvPr>
          <p:cNvSpPr txBox="1"/>
          <p:nvPr/>
        </p:nvSpPr>
        <p:spPr>
          <a:xfrm>
            <a:off x="5936076" y="849362"/>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1</a:t>
            </a:r>
          </a:p>
        </p:txBody>
      </p:sp>
      <p:sp>
        <p:nvSpPr>
          <p:cNvPr id="31" name="TextBox 30">
            <a:extLst>
              <a:ext uri="{FF2B5EF4-FFF2-40B4-BE49-F238E27FC236}">
                <a16:creationId xmlns:a16="http://schemas.microsoft.com/office/drawing/2014/main" id="{13FE8D62-96D2-1F48-97AA-BA1D3327F696}"/>
              </a:ext>
            </a:extLst>
          </p:cNvPr>
          <p:cNvSpPr txBox="1"/>
          <p:nvPr/>
        </p:nvSpPr>
        <p:spPr>
          <a:xfrm>
            <a:off x="7043021" y="4347275"/>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1</a:t>
            </a:r>
          </a:p>
        </p:txBody>
      </p:sp>
      <p:grpSp>
        <p:nvGrpSpPr>
          <p:cNvPr id="33" name="Group 32">
            <a:extLst>
              <a:ext uri="{FF2B5EF4-FFF2-40B4-BE49-F238E27FC236}">
                <a16:creationId xmlns:a16="http://schemas.microsoft.com/office/drawing/2014/main" id="{B2F7CB4F-F978-4D49-90E1-EB77E8A8E106}"/>
              </a:ext>
            </a:extLst>
          </p:cNvPr>
          <p:cNvGrpSpPr/>
          <p:nvPr/>
        </p:nvGrpSpPr>
        <p:grpSpPr>
          <a:xfrm>
            <a:off x="5987418" y="4642811"/>
            <a:ext cx="3228484" cy="610758"/>
            <a:chOff x="8185225" y="1728462"/>
            <a:chExt cx="1575038" cy="610758"/>
          </a:xfrm>
        </p:grpSpPr>
        <p:sp>
          <p:nvSpPr>
            <p:cNvPr id="36" name="TextBox 35">
              <a:extLst>
                <a:ext uri="{FF2B5EF4-FFF2-40B4-BE49-F238E27FC236}">
                  <a16:creationId xmlns:a16="http://schemas.microsoft.com/office/drawing/2014/main" id="{735F93AE-DD24-DA4A-B2A0-07E17B982136}"/>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right-end of pole reaches</a:t>
              </a:r>
            </a:p>
          </p:txBody>
        </p:sp>
        <p:sp>
          <p:nvSpPr>
            <p:cNvPr id="37" name="TextBox 36">
              <a:extLst>
                <a:ext uri="{FF2B5EF4-FFF2-40B4-BE49-F238E27FC236}">
                  <a16:creationId xmlns:a16="http://schemas.microsoft.com/office/drawing/2014/main" id="{7A926024-5C68-AF47-8C25-80B6C863779F}"/>
                </a:ext>
              </a:extLst>
            </p:cNvPr>
            <p:cNvSpPr txBox="1"/>
            <p:nvPr/>
          </p:nvSpPr>
          <p:spPr>
            <a:xfrm>
              <a:off x="8438107" y="1969888"/>
              <a:ext cx="13221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front-door of barn)</a:t>
              </a:r>
            </a:p>
          </p:txBody>
        </p:sp>
      </p:grpSp>
      <p:graphicFrame>
        <p:nvGraphicFramePr>
          <p:cNvPr id="39" name="Object 35">
            <a:extLst>
              <a:ext uri="{FF2B5EF4-FFF2-40B4-BE49-F238E27FC236}">
                <a16:creationId xmlns:a16="http://schemas.microsoft.com/office/drawing/2014/main" id="{B43A0CB4-DD3F-DC43-A807-E8E69A272B72}"/>
              </a:ext>
            </a:extLst>
          </p:cNvPr>
          <p:cNvGraphicFramePr>
            <a:graphicFrameLocks noChangeAspect="1"/>
          </p:cNvGraphicFramePr>
          <p:nvPr>
            <p:extLst>
              <p:ext uri="{D42A27DB-BD31-4B8C-83A1-F6EECF244321}">
                <p14:modId xmlns:p14="http://schemas.microsoft.com/office/powerpoint/2010/main" val="2347046631"/>
              </p:ext>
            </p:extLst>
          </p:nvPr>
        </p:nvGraphicFramePr>
        <p:xfrm>
          <a:off x="6754780" y="3856006"/>
          <a:ext cx="576482" cy="245274"/>
        </p:xfrm>
        <a:graphic>
          <a:graphicData uri="http://schemas.openxmlformats.org/presentationml/2006/ole">
            <mc:AlternateContent xmlns:mc="http://schemas.openxmlformats.org/markup-compatibility/2006">
              <mc:Choice xmlns:v="urn:schemas-microsoft-com:vml" Requires="v">
                <p:oleObj spid="_x0000_s83046" name="Equation" r:id="rId5" imgW="355600" imgH="152400" progId="Equation.DSMT4">
                  <p:embed/>
                </p:oleObj>
              </mc:Choice>
              <mc:Fallback>
                <p:oleObj name="Equation" r:id="rId5" imgW="355600" imgH="152400" progId="Equation.DSMT4">
                  <p:embed/>
                  <p:pic>
                    <p:nvPicPr>
                      <p:cNvPr id="22" name="Object 35">
                        <a:extLst>
                          <a:ext uri="{FF2B5EF4-FFF2-40B4-BE49-F238E27FC236}">
                            <a16:creationId xmlns:a16="http://schemas.microsoft.com/office/drawing/2014/main" id="{118DDE57-E3C4-2C45-B807-35C830276C6C}"/>
                          </a:ext>
                        </a:extLst>
                      </p:cNvPr>
                      <p:cNvPicPr>
                        <a:picLocks noChangeAspect="1" noChangeArrowheads="1"/>
                      </p:cNvPicPr>
                      <p:nvPr/>
                    </p:nvPicPr>
                    <p:blipFill>
                      <a:blip r:embed="rId6"/>
                      <a:srcRect/>
                      <a:stretch>
                        <a:fillRect/>
                      </a:stretch>
                    </p:blipFill>
                    <p:spPr bwMode="auto">
                      <a:xfrm>
                        <a:off x="6754780" y="3856006"/>
                        <a:ext cx="576482" cy="245274"/>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2768583"/>
            <a:ext cx="4648200" cy="129266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pole traveling with velocity                moves a distance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in time “</a:t>
            </a:r>
            <a:r>
              <a:rPr lang="en-US" sz="2000" dirty="0" err="1">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That means: </a:t>
            </a:r>
          </a:p>
          <a:p>
            <a:endParaRPr lang="en-US" dirty="0">
              <a:latin typeface="Times New Roman" panose="02020603050405020304" pitchFamily="18" charset="0"/>
              <a:cs typeface="Times New Roman" panose="02020603050405020304" pitchFamily="18" charset="0"/>
            </a:endParaRPr>
          </a:p>
        </p:txBody>
      </p:sp>
      <p:sp>
        <p:nvSpPr>
          <p:cNvPr id="120" name="TextBox 119"/>
          <p:cNvSpPr txBox="1"/>
          <p:nvPr/>
        </p:nvSpPr>
        <p:spPr>
          <a:xfrm>
            <a:off x="762000" y="838201"/>
            <a:ext cx="5029200" cy="160043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right-end of the pole </a:t>
            </a:r>
            <a:r>
              <a:rPr lang="en-US" sz="2000" dirty="0">
                <a:latin typeface="Times New Roman" panose="02020603050405020304" pitchFamily="18" charset="0"/>
                <a:cs typeface="Times New Roman" panose="02020603050405020304" pitchFamily="18" charset="0"/>
              </a:rPr>
              <a:t>aligns with the </a:t>
            </a:r>
            <a:r>
              <a:rPr lang="en-US" sz="2000" i="1" dirty="0">
                <a:latin typeface="Times New Roman" panose="02020603050405020304" pitchFamily="18" charset="0"/>
                <a:cs typeface="Times New Roman" panose="02020603050405020304" pitchFamily="18" charset="0"/>
              </a:rPr>
              <a:t>rear-end of the barn</a:t>
            </a:r>
            <a:r>
              <a:rPr lang="en-US" sz="2000" dirty="0">
                <a:latin typeface="Times New Roman" panose="02020603050405020304" pitchFamily="18" charset="0"/>
                <a:cs typeface="Times New Roman" panose="02020603050405020304" pitchFamily="18" charset="0"/>
              </a:rPr>
              <a:t>; in pole’s frame, this happens at x = d,               .  </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(Minor point: how did we get this time?)</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7.)</a:t>
            </a:r>
          </a:p>
        </p:txBody>
      </p:sp>
      <p:graphicFrame>
        <p:nvGraphicFramePr>
          <p:cNvPr id="25" name="Object 17"/>
          <p:cNvGraphicFramePr>
            <a:graphicFrameLocks noChangeAspect="1"/>
          </p:cNvGraphicFramePr>
          <p:nvPr>
            <p:extLst>
              <p:ext uri="{D42A27DB-BD31-4B8C-83A1-F6EECF244321}">
                <p14:modId xmlns:p14="http://schemas.microsoft.com/office/powerpoint/2010/main" val="1198174373"/>
              </p:ext>
            </p:extLst>
          </p:nvPr>
        </p:nvGraphicFramePr>
        <p:xfrm>
          <a:off x="2311400" y="3903663"/>
          <a:ext cx="1790700" cy="1111250"/>
        </p:xfrm>
        <a:graphic>
          <a:graphicData uri="http://schemas.openxmlformats.org/presentationml/2006/ole">
            <mc:AlternateContent xmlns:mc="http://schemas.openxmlformats.org/markup-compatibility/2006">
              <mc:Choice xmlns:v="urn:schemas-microsoft-com:vml" Requires="v">
                <p:oleObj spid="_x0000_s49396" name="Equation" r:id="rId3" imgW="1066800" imgH="660400" progId="Equation.DSMT4">
                  <p:embed/>
                </p:oleObj>
              </mc:Choice>
              <mc:Fallback>
                <p:oleObj name="Equation" r:id="rId3" imgW="1066800" imgH="660400" progId="Equation.DSMT4">
                  <p:embed/>
                  <p:pic>
                    <p:nvPicPr>
                      <p:cNvPr id="0" name="Picture 14"/>
                      <p:cNvPicPr>
                        <a:picLocks noChangeAspect="1" noChangeArrowheads="1"/>
                      </p:cNvPicPr>
                      <p:nvPr/>
                    </p:nvPicPr>
                    <p:blipFill>
                      <a:blip r:embed="rId4"/>
                      <a:srcRect/>
                      <a:stretch>
                        <a:fillRect/>
                      </a:stretch>
                    </p:blipFill>
                    <p:spPr bwMode="auto">
                      <a:xfrm>
                        <a:off x="2311400" y="3903663"/>
                        <a:ext cx="1790700"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8" name="Object 17"/>
          <p:cNvGraphicFramePr>
            <a:graphicFrameLocks noChangeAspect="1"/>
          </p:cNvGraphicFramePr>
          <p:nvPr>
            <p:extLst>
              <p:ext uri="{D42A27DB-BD31-4B8C-83A1-F6EECF244321}">
                <p14:modId xmlns:p14="http://schemas.microsoft.com/office/powerpoint/2010/main" val="2590951564"/>
              </p:ext>
            </p:extLst>
          </p:nvPr>
        </p:nvGraphicFramePr>
        <p:xfrm>
          <a:off x="4343400" y="2819400"/>
          <a:ext cx="914400" cy="349237"/>
        </p:xfrm>
        <a:graphic>
          <a:graphicData uri="http://schemas.openxmlformats.org/presentationml/2006/ole">
            <mc:AlternateContent xmlns:mc="http://schemas.openxmlformats.org/markup-compatibility/2006">
              <mc:Choice xmlns:v="urn:schemas-microsoft-com:vml" Requires="v">
                <p:oleObj spid="_x0000_s49397" name="Equation" r:id="rId5" imgW="533400" imgH="203200" progId="Equation.DSMT4">
                  <p:embed/>
                </p:oleObj>
              </mc:Choice>
              <mc:Fallback>
                <p:oleObj name="Equation" r:id="rId5" imgW="533400" imgH="203200" progId="Equation.DSMT4">
                  <p:embed/>
                  <p:pic>
                    <p:nvPicPr>
                      <p:cNvPr id="0" name="Picture 15"/>
                      <p:cNvPicPr>
                        <a:picLocks noChangeAspect="1" noChangeArrowheads="1"/>
                      </p:cNvPicPr>
                      <p:nvPr/>
                    </p:nvPicPr>
                    <p:blipFill>
                      <a:blip r:embed="rId6"/>
                      <a:srcRect/>
                      <a:stretch>
                        <a:fillRect/>
                      </a:stretch>
                    </p:blipFill>
                    <p:spPr bwMode="auto">
                      <a:xfrm>
                        <a:off x="4343400" y="2819400"/>
                        <a:ext cx="914400" cy="34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8" name="Straight Arrow Connector 37"/>
          <p:cNvCxnSpPr/>
          <p:nvPr/>
        </p:nvCxnSpPr>
        <p:spPr>
          <a:xfrm>
            <a:off x="7011393" y="3037985"/>
            <a:ext cx="1213365" cy="2079"/>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1" idx="0"/>
          </p:cNvCxnSpPr>
          <p:nvPr/>
        </p:nvCxnSpPr>
        <p:spPr>
          <a:xfrm flipH="1" flipV="1">
            <a:off x="8005298" y="2083790"/>
            <a:ext cx="143421" cy="120558"/>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1" idx="0"/>
          </p:cNvCxnSpPr>
          <p:nvPr/>
        </p:nvCxnSpPr>
        <p:spPr>
          <a:xfrm flipH="1">
            <a:off x="8005298" y="2204348"/>
            <a:ext cx="143421" cy="7898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5612731" y="2267114"/>
            <a:ext cx="2764854" cy="2504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997187" y="1808313"/>
            <a:ext cx="1227571" cy="87521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p:nvPr/>
        </p:nvCxnSpPr>
        <p:spPr>
          <a:xfrm rot="16200000" flipH="1">
            <a:off x="8155470" y="2216712"/>
            <a:ext cx="133030" cy="554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7867418" y="948886"/>
            <a:ext cx="512023" cy="1255462"/>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7040936" y="2147187"/>
            <a:ext cx="798174" cy="2079"/>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0" name="Object 2"/>
          <p:cNvGraphicFramePr>
            <a:graphicFrameLocks noChangeAspect="1"/>
          </p:cNvGraphicFramePr>
          <p:nvPr>
            <p:extLst>
              <p:ext uri="{D42A27DB-BD31-4B8C-83A1-F6EECF244321}">
                <p14:modId xmlns:p14="http://schemas.microsoft.com/office/powerpoint/2010/main" val="2427955689"/>
              </p:ext>
            </p:extLst>
          </p:nvPr>
        </p:nvGraphicFramePr>
        <p:xfrm>
          <a:off x="7015163" y="1846263"/>
          <a:ext cx="798512" cy="266700"/>
        </p:xfrm>
        <a:graphic>
          <a:graphicData uri="http://schemas.openxmlformats.org/presentationml/2006/ole">
            <mc:AlternateContent xmlns:mc="http://schemas.openxmlformats.org/markup-compatibility/2006">
              <mc:Choice xmlns:v="urn:schemas-microsoft-com:vml" Requires="v">
                <p:oleObj spid="_x0000_s49398" name="Equation" r:id="rId7" imgW="609600" imgH="203200" progId="Equation.DSMT4">
                  <p:embed/>
                </p:oleObj>
              </mc:Choice>
              <mc:Fallback>
                <p:oleObj name="Equation" r:id="rId7" imgW="609600" imgH="203200" progId="Equation.DSMT4">
                  <p:embed/>
                  <p:pic>
                    <p:nvPicPr>
                      <p:cNvPr id="0" name="Picture 29"/>
                      <p:cNvPicPr>
                        <a:picLocks noChangeAspect="1" noChangeArrowheads="1"/>
                      </p:cNvPicPr>
                      <p:nvPr/>
                    </p:nvPicPr>
                    <p:blipFill>
                      <a:blip r:embed="rId8"/>
                      <a:srcRect/>
                      <a:stretch>
                        <a:fillRect/>
                      </a:stretch>
                    </p:blipFill>
                    <p:spPr bwMode="auto">
                      <a:xfrm>
                        <a:off x="7015163" y="1846263"/>
                        <a:ext cx="798512"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55" name="Straight Connector 54"/>
          <p:cNvCxnSpPr/>
          <p:nvPr/>
        </p:nvCxnSpPr>
        <p:spPr>
          <a:xfrm>
            <a:off x="6982636" y="2245919"/>
            <a:ext cx="1222809" cy="2079"/>
          </a:xfrm>
          <a:prstGeom prst="line">
            <a:avLst/>
          </a:prstGeom>
          <a:ln w="38100" cap="flat" cmpd="sng" algn="ctr">
            <a:solidFill>
              <a:srgbClr val="FF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58C50E29-8726-3F47-ABF8-C0F010B4E70C}"/>
              </a:ext>
            </a:extLst>
          </p:cNvPr>
          <p:cNvGrpSpPr/>
          <p:nvPr/>
        </p:nvGrpSpPr>
        <p:grpSpPr>
          <a:xfrm>
            <a:off x="6044559" y="4653653"/>
            <a:ext cx="3309170" cy="621998"/>
            <a:chOff x="8185225" y="1728462"/>
            <a:chExt cx="1622343" cy="621998"/>
          </a:xfrm>
        </p:grpSpPr>
        <p:sp>
          <p:nvSpPr>
            <p:cNvPr id="30" name="TextBox 29">
              <a:extLst>
                <a:ext uri="{FF2B5EF4-FFF2-40B4-BE49-F238E27FC236}">
                  <a16:creationId xmlns:a16="http://schemas.microsoft.com/office/drawing/2014/main" id="{F02F47FF-81CB-BE47-BF66-D28E4B7528B2}"/>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right-end of pole reaches</a:t>
              </a:r>
            </a:p>
          </p:txBody>
        </p:sp>
        <p:sp>
          <p:nvSpPr>
            <p:cNvPr id="31" name="TextBox 30">
              <a:extLst>
                <a:ext uri="{FF2B5EF4-FFF2-40B4-BE49-F238E27FC236}">
                  <a16:creationId xmlns:a16="http://schemas.microsoft.com/office/drawing/2014/main" id="{D148E321-639D-7C43-8AF1-2E4C91B521A3}"/>
                </a:ext>
              </a:extLst>
            </p:cNvPr>
            <p:cNvSpPr txBox="1"/>
            <p:nvPr/>
          </p:nvSpPr>
          <p:spPr>
            <a:xfrm>
              <a:off x="8485412" y="1981128"/>
              <a:ext cx="13221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rear-end of barn)</a:t>
              </a:r>
            </a:p>
          </p:txBody>
        </p:sp>
      </p:grpSp>
      <p:graphicFrame>
        <p:nvGraphicFramePr>
          <p:cNvPr id="32" name="Object 35">
            <a:extLst>
              <a:ext uri="{FF2B5EF4-FFF2-40B4-BE49-F238E27FC236}">
                <a16:creationId xmlns:a16="http://schemas.microsoft.com/office/drawing/2014/main" id="{91487ACB-1B97-914A-9367-6E12F55901B8}"/>
              </a:ext>
            </a:extLst>
          </p:cNvPr>
          <p:cNvGraphicFramePr>
            <a:graphicFrameLocks noChangeAspect="1"/>
          </p:cNvGraphicFramePr>
          <p:nvPr>
            <p:extLst>
              <p:ext uri="{D42A27DB-BD31-4B8C-83A1-F6EECF244321}">
                <p14:modId xmlns:p14="http://schemas.microsoft.com/office/powerpoint/2010/main" val="684073242"/>
              </p:ext>
            </p:extLst>
          </p:nvPr>
        </p:nvGraphicFramePr>
        <p:xfrm>
          <a:off x="6742571" y="3686696"/>
          <a:ext cx="576482" cy="245274"/>
        </p:xfrm>
        <a:graphic>
          <a:graphicData uri="http://schemas.openxmlformats.org/presentationml/2006/ole">
            <mc:AlternateContent xmlns:mc="http://schemas.openxmlformats.org/markup-compatibility/2006">
              <mc:Choice xmlns:v="urn:schemas-microsoft-com:vml" Requires="v">
                <p:oleObj spid="_x0000_s49399" name="Equation" r:id="rId9" imgW="355600" imgH="152400" progId="Equation.DSMT4">
                  <p:embed/>
                </p:oleObj>
              </mc:Choice>
              <mc:Fallback>
                <p:oleObj name="Equation" r:id="rId9" imgW="355600" imgH="152400" progId="Equation.DSMT4">
                  <p:embed/>
                  <p:pic>
                    <p:nvPicPr>
                      <p:cNvPr id="39" name="Object 35">
                        <a:extLst>
                          <a:ext uri="{FF2B5EF4-FFF2-40B4-BE49-F238E27FC236}">
                            <a16:creationId xmlns:a16="http://schemas.microsoft.com/office/drawing/2014/main" id="{B43A0CB4-DD3F-DC43-A807-E8E69A272B72}"/>
                          </a:ext>
                        </a:extLst>
                      </p:cNvPr>
                      <p:cNvPicPr>
                        <a:picLocks noChangeAspect="1" noChangeArrowheads="1"/>
                      </p:cNvPicPr>
                      <p:nvPr/>
                    </p:nvPicPr>
                    <p:blipFill>
                      <a:blip r:embed="rId10"/>
                      <a:srcRect/>
                      <a:stretch>
                        <a:fillRect/>
                      </a:stretch>
                    </p:blipFill>
                    <p:spPr bwMode="auto">
                      <a:xfrm>
                        <a:off x="6742571" y="3686696"/>
                        <a:ext cx="576482" cy="245274"/>
                      </a:xfrm>
                      <a:prstGeom prst="rect">
                        <a:avLst/>
                      </a:prstGeom>
                      <a:noFill/>
                      <a:ln>
                        <a:noFill/>
                      </a:ln>
                    </p:spPr>
                  </p:pic>
                </p:oleObj>
              </mc:Fallback>
            </mc:AlternateContent>
          </a:graphicData>
        </a:graphic>
      </p:graphicFrame>
      <p:sp>
        <p:nvSpPr>
          <p:cNvPr id="33" name="TextBox 32">
            <a:extLst>
              <a:ext uri="{FF2B5EF4-FFF2-40B4-BE49-F238E27FC236}">
                <a16:creationId xmlns:a16="http://schemas.microsoft.com/office/drawing/2014/main" id="{3E39447A-8C26-174B-A01E-EA2CF6B9580D}"/>
              </a:ext>
            </a:extLst>
          </p:cNvPr>
          <p:cNvSpPr txBox="1"/>
          <p:nvPr/>
        </p:nvSpPr>
        <p:spPr>
          <a:xfrm>
            <a:off x="7043021" y="4347275"/>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2</a:t>
            </a:r>
          </a:p>
        </p:txBody>
      </p:sp>
      <p:graphicFrame>
        <p:nvGraphicFramePr>
          <p:cNvPr id="34" name="Object 35">
            <a:extLst>
              <a:ext uri="{FF2B5EF4-FFF2-40B4-BE49-F238E27FC236}">
                <a16:creationId xmlns:a16="http://schemas.microsoft.com/office/drawing/2014/main" id="{3672CCD9-7B3C-6C4E-B6B6-4CEF66B74E7B}"/>
              </a:ext>
            </a:extLst>
          </p:cNvPr>
          <p:cNvGraphicFramePr>
            <a:graphicFrameLocks noChangeAspect="1"/>
          </p:cNvGraphicFramePr>
          <p:nvPr>
            <p:extLst>
              <p:ext uri="{D42A27DB-BD31-4B8C-83A1-F6EECF244321}">
                <p14:modId xmlns:p14="http://schemas.microsoft.com/office/powerpoint/2010/main" val="628319069"/>
              </p:ext>
            </p:extLst>
          </p:nvPr>
        </p:nvGraphicFramePr>
        <p:xfrm>
          <a:off x="3068250" y="1408495"/>
          <a:ext cx="894150" cy="558634"/>
        </p:xfrm>
        <a:graphic>
          <a:graphicData uri="http://schemas.openxmlformats.org/presentationml/2006/ole">
            <mc:AlternateContent xmlns:mc="http://schemas.openxmlformats.org/markup-compatibility/2006">
              <mc:Choice xmlns:v="urn:schemas-microsoft-com:vml" Requires="v">
                <p:oleObj spid="_x0000_s49400" name="Equation" r:id="rId11" imgW="520700" imgH="330200" progId="Equation.DSMT4">
                  <p:embed/>
                </p:oleObj>
              </mc:Choice>
              <mc:Fallback>
                <p:oleObj name="Equation" r:id="rId11" imgW="520700" imgH="330200" progId="Equation.DSMT4">
                  <p:embed/>
                  <p:pic>
                    <p:nvPicPr>
                      <p:cNvPr id="32" name="Object 35">
                        <a:extLst>
                          <a:ext uri="{FF2B5EF4-FFF2-40B4-BE49-F238E27FC236}">
                            <a16:creationId xmlns:a16="http://schemas.microsoft.com/office/drawing/2014/main" id="{91487ACB-1B97-914A-9367-6E12F55901B8}"/>
                          </a:ext>
                        </a:extLst>
                      </p:cNvPr>
                      <p:cNvPicPr>
                        <a:picLocks noChangeAspect="1" noChangeArrowheads="1"/>
                      </p:cNvPicPr>
                      <p:nvPr/>
                    </p:nvPicPr>
                    <p:blipFill>
                      <a:blip r:embed="rId12"/>
                      <a:srcRect/>
                      <a:stretch>
                        <a:fillRect/>
                      </a:stretch>
                    </p:blipFill>
                    <p:spPr bwMode="auto">
                      <a:xfrm>
                        <a:off x="3068250" y="1408495"/>
                        <a:ext cx="894150" cy="558634"/>
                      </a:xfrm>
                      <a:prstGeom prst="rect">
                        <a:avLst/>
                      </a:prstGeom>
                      <a:noFill/>
                      <a:ln>
                        <a:noFill/>
                      </a:ln>
                    </p:spPr>
                  </p:pic>
                </p:oleObj>
              </mc:Fallback>
            </mc:AlternateContent>
          </a:graphicData>
        </a:graphic>
      </p:graphicFrame>
      <p:graphicFrame>
        <p:nvGraphicFramePr>
          <p:cNvPr id="35" name="Object 35">
            <a:extLst>
              <a:ext uri="{FF2B5EF4-FFF2-40B4-BE49-F238E27FC236}">
                <a16:creationId xmlns:a16="http://schemas.microsoft.com/office/drawing/2014/main" id="{3296C66E-2C82-5C4A-820E-B9FF15A6788E}"/>
              </a:ext>
            </a:extLst>
          </p:cNvPr>
          <p:cNvGraphicFramePr>
            <a:graphicFrameLocks noChangeAspect="1"/>
          </p:cNvGraphicFramePr>
          <p:nvPr>
            <p:extLst>
              <p:ext uri="{D42A27DB-BD31-4B8C-83A1-F6EECF244321}">
                <p14:modId xmlns:p14="http://schemas.microsoft.com/office/powerpoint/2010/main" val="3906147875"/>
              </p:ext>
            </p:extLst>
          </p:nvPr>
        </p:nvGraphicFramePr>
        <p:xfrm>
          <a:off x="7319053" y="3053713"/>
          <a:ext cx="576262" cy="265112"/>
        </p:xfrm>
        <a:graphic>
          <a:graphicData uri="http://schemas.openxmlformats.org/presentationml/2006/ole">
            <mc:AlternateContent xmlns:mc="http://schemas.openxmlformats.org/markup-compatibility/2006">
              <mc:Choice xmlns:v="urn:schemas-microsoft-com:vml" Requires="v">
                <p:oleObj spid="_x0000_s49401" name="Equation" r:id="rId13" imgW="355600" imgH="165100" progId="Equation.DSMT4">
                  <p:embed/>
                </p:oleObj>
              </mc:Choice>
              <mc:Fallback>
                <p:oleObj name="Equation" r:id="rId13" imgW="355600" imgH="165100" progId="Equation.DSMT4">
                  <p:embed/>
                  <p:pic>
                    <p:nvPicPr>
                      <p:cNvPr id="38" name="Object 35">
                        <a:extLst>
                          <a:ext uri="{FF2B5EF4-FFF2-40B4-BE49-F238E27FC236}">
                            <a16:creationId xmlns:a16="http://schemas.microsoft.com/office/drawing/2014/main" id="{0C7C1010-506B-6247-B003-BCBF6ABE5F7D}"/>
                          </a:ext>
                        </a:extLst>
                      </p:cNvPr>
                      <p:cNvPicPr>
                        <a:picLocks noChangeAspect="1" noChangeArrowheads="1"/>
                      </p:cNvPicPr>
                      <p:nvPr/>
                    </p:nvPicPr>
                    <p:blipFill>
                      <a:blip r:embed="rId14"/>
                      <a:srcRect/>
                      <a:stretch>
                        <a:fillRect/>
                      </a:stretch>
                    </p:blipFill>
                    <p:spPr bwMode="auto">
                      <a:xfrm>
                        <a:off x="7319053" y="3053713"/>
                        <a:ext cx="576262" cy="265112"/>
                      </a:xfrm>
                      <a:prstGeom prst="rect">
                        <a:avLst/>
                      </a:prstGeom>
                      <a:noFill/>
                      <a:ln>
                        <a:noFill/>
                      </a:ln>
                    </p:spPr>
                  </p:pic>
                </p:oleObj>
              </mc:Fallback>
            </mc:AlternateContent>
          </a:graphicData>
        </a:graphic>
      </p:graphicFrame>
      <p:sp>
        <p:nvSpPr>
          <p:cNvPr id="37" name="TextBox 36">
            <a:extLst>
              <a:ext uri="{FF2B5EF4-FFF2-40B4-BE49-F238E27FC236}">
                <a16:creationId xmlns:a16="http://schemas.microsoft.com/office/drawing/2014/main" id="{E7451272-265F-0B49-9507-5B5F070FADB5}"/>
              </a:ext>
            </a:extLst>
          </p:cNvPr>
          <p:cNvSpPr txBox="1"/>
          <p:nvPr/>
        </p:nvSpPr>
        <p:spPr>
          <a:xfrm>
            <a:off x="7239000" y="773668"/>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2</a:t>
            </a:r>
          </a:p>
        </p:txBody>
      </p:sp>
      <p:sp>
        <p:nvSpPr>
          <p:cNvPr id="47" name="TextBox 46">
            <a:extLst>
              <a:ext uri="{FF2B5EF4-FFF2-40B4-BE49-F238E27FC236}">
                <a16:creationId xmlns:a16="http://schemas.microsoft.com/office/drawing/2014/main" id="{D18E738B-2DC3-544C-8FAB-C6A43C36E655}"/>
              </a:ext>
            </a:extLst>
          </p:cNvPr>
          <p:cNvSpPr txBox="1"/>
          <p:nvPr/>
        </p:nvSpPr>
        <p:spPr>
          <a:xfrm>
            <a:off x="7055966" y="2185206"/>
            <a:ext cx="538930"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pole</a:t>
            </a:r>
          </a:p>
        </p:txBody>
      </p:sp>
      <p:sp>
        <p:nvSpPr>
          <p:cNvPr id="49" name="TextBox 48">
            <a:extLst>
              <a:ext uri="{FF2B5EF4-FFF2-40B4-BE49-F238E27FC236}">
                <a16:creationId xmlns:a16="http://schemas.microsoft.com/office/drawing/2014/main" id="{863CD185-CBAC-CF48-B99B-1EC41ED24BBC}"/>
              </a:ext>
            </a:extLst>
          </p:cNvPr>
          <p:cNvSpPr txBox="1"/>
          <p:nvPr/>
        </p:nvSpPr>
        <p:spPr>
          <a:xfrm>
            <a:off x="7722894" y="2412070"/>
            <a:ext cx="550151"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barn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304800" y="1466671"/>
            <a:ext cx="5334000" cy="129266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event 3</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left-end of the pole </a:t>
            </a:r>
            <a:r>
              <a:rPr lang="en-US" sz="2000" dirty="0">
                <a:latin typeface="Times New Roman" panose="02020603050405020304" pitchFamily="18" charset="0"/>
                <a:cs typeface="Times New Roman" panose="02020603050405020304" pitchFamily="18" charset="0"/>
              </a:rPr>
              <a:t>reaches the </a:t>
            </a:r>
            <a:r>
              <a:rPr lang="en-US" sz="2000" i="1" dirty="0">
                <a:latin typeface="Times New Roman" panose="02020603050405020304" pitchFamily="18" charset="0"/>
                <a:cs typeface="Times New Roman" panose="02020603050405020304" pitchFamily="18" charset="0"/>
              </a:rPr>
              <a:t>front-door of the barn</a:t>
            </a:r>
            <a:r>
              <a:rPr lang="en-US" sz="2000" dirty="0">
                <a:latin typeface="Times New Roman" panose="02020603050405020304" pitchFamily="18" charset="0"/>
                <a:cs typeface="Times New Roman" panose="02020603050405020304" pitchFamily="18" charset="0"/>
              </a:rPr>
              <a:t>; in pole’s frame, this happens at x = 0 at time               . </a:t>
            </a:r>
          </a:p>
          <a:p>
            <a:endParaRPr lang="en-US" dirty="0"/>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8.)</a:t>
            </a:r>
          </a:p>
        </p:txBody>
      </p:sp>
      <p:cxnSp>
        <p:nvCxnSpPr>
          <p:cNvPr id="23" name="Straight Arrow Connector 22"/>
          <p:cNvCxnSpPr/>
          <p:nvPr/>
        </p:nvCxnSpPr>
        <p:spPr>
          <a:xfrm>
            <a:off x="7100806" y="3081784"/>
            <a:ext cx="1213365" cy="2079"/>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34" idx="0"/>
          </p:cNvCxnSpPr>
          <p:nvPr/>
        </p:nvCxnSpPr>
        <p:spPr>
          <a:xfrm flipH="1" flipV="1">
            <a:off x="6865986" y="2127589"/>
            <a:ext cx="143421" cy="120558"/>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34" idx="0"/>
          </p:cNvCxnSpPr>
          <p:nvPr/>
        </p:nvCxnSpPr>
        <p:spPr>
          <a:xfrm flipH="1">
            <a:off x="6865986" y="2248147"/>
            <a:ext cx="143421" cy="78986"/>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5702144" y="2310913"/>
            <a:ext cx="2764854" cy="2504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7086600" y="1852112"/>
            <a:ext cx="1227571" cy="87521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6728106" y="992685"/>
            <a:ext cx="512023" cy="1255462"/>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Connector 38"/>
          <p:cNvCxnSpPr/>
          <p:nvPr/>
        </p:nvCxnSpPr>
        <p:spPr>
          <a:xfrm>
            <a:off x="7072049" y="2289718"/>
            <a:ext cx="1222809" cy="2079"/>
          </a:xfrm>
          <a:prstGeom prst="line">
            <a:avLst/>
          </a:prstGeom>
          <a:ln w="38100" cap="flat" cmpd="sng" algn="ctr">
            <a:solidFill>
              <a:srgbClr val="FF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7016158" y="2292912"/>
            <a:ext cx="133030" cy="554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279026" y="2207721"/>
            <a:ext cx="798174" cy="2079"/>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A64AB6CB-3EE7-054C-98FD-E6A27407053E}"/>
              </a:ext>
            </a:extLst>
          </p:cNvPr>
          <p:cNvGrpSpPr/>
          <p:nvPr/>
        </p:nvGrpSpPr>
        <p:grpSpPr>
          <a:xfrm>
            <a:off x="5915516" y="4852554"/>
            <a:ext cx="3228484" cy="610758"/>
            <a:chOff x="8185225" y="1728462"/>
            <a:chExt cx="1575038" cy="610758"/>
          </a:xfrm>
        </p:grpSpPr>
        <p:sp>
          <p:nvSpPr>
            <p:cNvPr id="33" name="TextBox 32">
              <a:extLst>
                <a:ext uri="{FF2B5EF4-FFF2-40B4-BE49-F238E27FC236}">
                  <a16:creationId xmlns:a16="http://schemas.microsoft.com/office/drawing/2014/main" id="{7F8707C3-259D-DB47-ABDD-7DE7BAE6B6F7}"/>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left-end of pole reaches</a:t>
              </a:r>
            </a:p>
          </p:txBody>
        </p:sp>
        <p:sp>
          <p:nvSpPr>
            <p:cNvPr id="36" name="TextBox 35">
              <a:extLst>
                <a:ext uri="{FF2B5EF4-FFF2-40B4-BE49-F238E27FC236}">
                  <a16:creationId xmlns:a16="http://schemas.microsoft.com/office/drawing/2014/main" id="{18661C61-C9A3-BA4A-9B82-2CBA1BB48C87}"/>
                </a:ext>
              </a:extLst>
            </p:cNvPr>
            <p:cNvSpPr txBox="1"/>
            <p:nvPr/>
          </p:nvSpPr>
          <p:spPr>
            <a:xfrm>
              <a:off x="8438107" y="1969888"/>
              <a:ext cx="13221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front-door of barn)</a:t>
              </a:r>
            </a:p>
          </p:txBody>
        </p:sp>
      </p:grpSp>
      <p:graphicFrame>
        <p:nvGraphicFramePr>
          <p:cNvPr id="37" name="Object 35">
            <a:extLst>
              <a:ext uri="{FF2B5EF4-FFF2-40B4-BE49-F238E27FC236}">
                <a16:creationId xmlns:a16="http://schemas.microsoft.com/office/drawing/2014/main" id="{823A5AAB-14E6-2A42-A7F8-E919F5ED465F}"/>
              </a:ext>
            </a:extLst>
          </p:cNvPr>
          <p:cNvGraphicFramePr>
            <a:graphicFrameLocks noChangeAspect="1"/>
          </p:cNvGraphicFramePr>
          <p:nvPr>
            <p:extLst>
              <p:ext uri="{D42A27DB-BD31-4B8C-83A1-F6EECF244321}">
                <p14:modId xmlns:p14="http://schemas.microsoft.com/office/powerpoint/2010/main" val="1327643115"/>
              </p:ext>
            </p:extLst>
          </p:nvPr>
        </p:nvGraphicFramePr>
        <p:xfrm>
          <a:off x="6798359" y="3708581"/>
          <a:ext cx="576482" cy="245274"/>
        </p:xfrm>
        <a:graphic>
          <a:graphicData uri="http://schemas.openxmlformats.org/presentationml/2006/ole">
            <mc:AlternateContent xmlns:mc="http://schemas.openxmlformats.org/markup-compatibility/2006">
              <mc:Choice xmlns:v="urn:schemas-microsoft-com:vml" Requires="v">
                <p:oleObj spid="_x0000_s50353" name="Equation" r:id="rId3" imgW="355600" imgH="152400" progId="Equation.DSMT4">
                  <p:embed/>
                </p:oleObj>
              </mc:Choice>
              <mc:Fallback>
                <p:oleObj name="Equation" r:id="rId3" imgW="355600" imgH="152400" progId="Equation.DSMT4">
                  <p:embed/>
                  <p:pic>
                    <p:nvPicPr>
                      <p:cNvPr id="39" name="Object 35">
                        <a:extLst>
                          <a:ext uri="{FF2B5EF4-FFF2-40B4-BE49-F238E27FC236}">
                            <a16:creationId xmlns:a16="http://schemas.microsoft.com/office/drawing/2014/main" id="{B43A0CB4-DD3F-DC43-A807-E8E69A272B72}"/>
                          </a:ext>
                        </a:extLst>
                      </p:cNvPr>
                      <p:cNvPicPr>
                        <a:picLocks noChangeAspect="1" noChangeArrowheads="1"/>
                      </p:cNvPicPr>
                      <p:nvPr/>
                    </p:nvPicPr>
                    <p:blipFill>
                      <a:blip r:embed="rId4"/>
                      <a:srcRect/>
                      <a:stretch>
                        <a:fillRect/>
                      </a:stretch>
                    </p:blipFill>
                    <p:spPr bwMode="auto">
                      <a:xfrm>
                        <a:off x="6798359" y="3708581"/>
                        <a:ext cx="576482" cy="245274"/>
                      </a:xfrm>
                      <a:prstGeom prst="rect">
                        <a:avLst/>
                      </a:prstGeom>
                      <a:noFill/>
                      <a:ln>
                        <a:noFill/>
                      </a:ln>
                    </p:spPr>
                  </p:pic>
                </p:oleObj>
              </mc:Fallback>
            </mc:AlternateContent>
          </a:graphicData>
        </a:graphic>
      </p:graphicFrame>
      <p:graphicFrame>
        <p:nvGraphicFramePr>
          <p:cNvPr id="38" name="Object 35">
            <a:extLst>
              <a:ext uri="{FF2B5EF4-FFF2-40B4-BE49-F238E27FC236}">
                <a16:creationId xmlns:a16="http://schemas.microsoft.com/office/drawing/2014/main" id="{0C7C1010-506B-6247-B003-BCBF6ABE5F7D}"/>
              </a:ext>
            </a:extLst>
          </p:cNvPr>
          <p:cNvGraphicFramePr>
            <a:graphicFrameLocks noChangeAspect="1"/>
          </p:cNvGraphicFramePr>
          <p:nvPr>
            <p:extLst>
              <p:ext uri="{D42A27DB-BD31-4B8C-83A1-F6EECF244321}">
                <p14:modId xmlns:p14="http://schemas.microsoft.com/office/powerpoint/2010/main" val="1512730768"/>
              </p:ext>
            </p:extLst>
          </p:nvPr>
        </p:nvGraphicFramePr>
        <p:xfrm>
          <a:off x="7438764" y="3063791"/>
          <a:ext cx="576262" cy="265112"/>
        </p:xfrm>
        <a:graphic>
          <a:graphicData uri="http://schemas.openxmlformats.org/presentationml/2006/ole">
            <mc:AlternateContent xmlns:mc="http://schemas.openxmlformats.org/markup-compatibility/2006">
              <mc:Choice xmlns:v="urn:schemas-microsoft-com:vml" Requires="v">
                <p:oleObj spid="_x0000_s50354" name="Equation" r:id="rId5" imgW="355600" imgH="165100" progId="Equation.DSMT4">
                  <p:embed/>
                </p:oleObj>
              </mc:Choice>
              <mc:Fallback>
                <p:oleObj name="Equation" r:id="rId5" imgW="355600" imgH="165100" progId="Equation.DSMT4">
                  <p:embed/>
                  <p:pic>
                    <p:nvPicPr>
                      <p:cNvPr id="37" name="Object 35">
                        <a:extLst>
                          <a:ext uri="{FF2B5EF4-FFF2-40B4-BE49-F238E27FC236}">
                            <a16:creationId xmlns:a16="http://schemas.microsoft.com/office/drawing/2014/main" id="{823A5AAB-14E6-2A42-A7F8-E919F5ED465F}"/>
                          </a:ext>
                        </a:extLst>
                      </p:cNvPr>
                      <p:cNvPicPr>
                        <a:picLocks noChangeAspect="1" noChangeArrowheads="1"/>
                      </p:cNvPicPr>
                      <p:nvPr/>
                    </p:nvPicPr>
                    <p:blipFill>
                      <a:blip r:embed="rId6"/>
                      <a:srcRect/>
                      <a:stretch>
                        <a:fillRect/>
                      </a:stretch>
                    </p:blipFill>
                    <p:spPr bwMode="auto">
                      <a:xfrm>
                        <a:off x="7438764" y="3063791"/>
                        <a:ext cx="576262" cy="265112"/>
                      </a:xfrm>
                      <a:prstGeom prst="rect">
                        <a:avLst/>
                      </a:prstGeom>
                      <a:noFill/>
                      <a:ln>
                        <a:noFill/>
                      </a:ln>
                    </p:spPr>
                  </p:pic>
                </p:oleObj>
              </mc:Fallback>
            </mc:AlternateContent>
          </a:graphicData>
        </a:graphic>
      </p:graphicFrame>
      <p:sp>
        <p:nvSpPr>
          <p:cNvPr id="40" name="TextBox 39">
            <a:extLst>
              <a:ext uri="{FF2B5EF4-FFF2-40B4-BE49-F238E27FC236}">
                <a16:creationId xmlns:a16="http://schemas.microsoft.com/office/drawing/2014/main" id="{07817290-0F40-AA41-9B0A-F4987AA502AC}"/>
              </a:ext>
            </a:extLst>
          </p:cNvPr>
          <p:cNvSpPr txBox="1"/>
          <p:nvPr/>
        </p:nvSpPr>
        <p:spPr>
          <a:xfrm>
            <a:off x="6875432" y="4537209"/>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3</a:t>
            </a:r>
          </a:p>
        </p:txBody>
      </p:sp>
      <p:graphicFrame>
        <p:nvGraphicFramePr>
          <p:cNvPr id="44" name="Object 35">
            <a:extLst>
              <a:ext uri="{FF2B5EF4-FFF2-40B4-BE49-F238E27FC236}">
                <a16:creationId xmlns:a16="http://schemas.microsoft.com/office/drawing/2014/main" id="{15209E0C-75C4-CA4C-A70B-596E2A382D2F}"/>
              </a:ext>
            </a:extLst>
          </p:cNvPr>
          <p:cNvGraphicFramePr>
            <a:graphicFrameLocks noChangeAspect="1"/>
          </p:cNvGraphicFramePr>
          <p:nvPr>
            <p:extLst>
              <p:ext uri="{D42A27DB-BD31-4B8C-83A1-F6EECF244321}">
                <p14:modId xmlns:p14="http://schemas.microsoft.com/office/powerpoint/2010/main" val="3039106364"/>
              </p:ext>
            </p:extLst>
          </p:nvPr>
        </p:nvGraphicFramePr>
        <p:xfrm>
          <a:off x="2882886" y="2029738"/>
          <a:ext cx="894150" cy="558634"/>
        </p:xfrm>
        <a:graphic>
          <a:graphicData uri="http://schemas.openxmlformats.org/presentationml/2006/ole">
            <mc:AlternateContent xmlns:mc="http://schemas.openxmlformats.org/markup-compatibility/2006">
              <mc:Choice xmlns:v="urn:schemas-microsoft-com:vml" Requires="v">
                <p:oleObj spid="_x0000_s50355" name="Equation" r:id="rId7" imgW="520700" imgH="330200" progId="Equation.DSMT4">
                  <p:embed/>
                </p:oleObj>
              </mc:Choice>
              <mc:Fallback>
                <p:oleObj name="Equation" r:id="rId7" imgW="520700" imgH="330200" progId="Equation.DSMT4">
                  <p:embed/>
                  <p:pic>
                    <p:nvPicPr>
                      <p:cNvPr id="34" name="Object 35">
                        <a:extLst>
                          <a:ext uri="{FF2B5EF4-FFF2-40B4-BE49-F238E27FC236}">
                            <a16:creationId xmlns:a16="http://schemas.microsoft.com/office/drawing/2014/main" id="{3672CCD9-7B3C-6C4E-B6B6-4CEF66B74E7B}"/>
                          </a:ext>
                        </a:extLst>
                      </p:cNvPr>
                      <p:cNvPicPr>
                        <a:picLocks noChangeAspect="1" noChangeArrowheads="1"/>
                      </p:cNvPicPr>
                      <p:nvPr/>
                    </p:nvPicPr>
                    <p:blipFill>
                      <a:blip r:embed="rId8"/>
                      <a:srcRect/>
                      <a:stretch>
                        <a:fillRect/>
                      </a:stretch>
                    </p:blipFill>
                    <p:spPr bwMode="auto">
                      <a:xfrm>
                        <a:off x="2882886" y="2029738"/>
                        <a:ext cx="894150" cy="558634"/>
                      </a:xfrm>
                      <a:prstGeom prst="rect">
                        <a:avLst/>
                      </a:prstGeom>
                      <a:noFill/>
                      <a:ln>
                        <a:noFill/>
                      </a:ln>
                    </p:spPr>
                  </p:pic>
                </p:oleObj>
              </mc:Fallback>
            </mc:AlternateContent>
          </a:graphicData>
        </a:graphic>
      </p:graphicFrame>
      <p:sp>
        <p:nvSpPr>
          <p:cNvPr id="45" name="TextBox 44">
            <a:extLst>
              <a:ext uri="{FF2B5EF4-FFF2-40B4-BE49-F238E27FC236}">
                <a16:creationId xmlns:a16="http://schemas.microsoft.com/office/drawing/2014/main" id="{B8CF50FD-E469-DC4D-B90E-6CAF02D8F8C5}"/>
              </a:ext>
            </a:extLst>
          </p:cNvPr>
          <p:cNvSpPr txBox="1"/>
          <p:nvPr/>
        </p:nvSpPr>
        <p:spPr>
          <a:xfrm>
            <a:off x="7055966" y="2252246"/>
            <a:ext cx="538930"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pole</a:t>
            </a:r>
          </a:p>
        </p:txBody>
      </p:sp>
      <p:graphicFrame>
        <p:nvGraphicFramePr>
          <p:cNvPr id="46" name="Object 2">
            <a:extLst>
              <a:ext uri="{FF2B5EF4-FFF2-40B4-BE49-F238E27FC236}">
                <a16:creationId xmlns:a16="http://schemas.microsoft.com/office/drawing/2014/main" id="{5BAA54A0-FBCB-0B48-A50A-95D644637DC4}"/>
              </a:ext>
            </a:extLst>
          </p:cNvPr>
          <p:cNvGraphicFramePr>
            <a:graphicFrameLocks noChangeAspect="1"/>
          </p:cNvGraphicFramePr>
          <p:nvPr>
            <p:extLst>
              <p:ext uri="{D42A27DB-BD31-4B8C-83A1-F6EECF244321}">
                <p14:modId xmlns:p14="http://schemas.microsoft.com/office/powerpoint/2010/main" val="1189009757"/>
              </p:ext>
            </p:extLst>
          </p:nvPr>
        </p:nvGraphicFramePr>
        <p:xfrm>
          <a:off x="7114564" y="1926505"/>
          <a:ext cx="798512" cy="266700"/>
        </p:xfrm>
        <a:graphic>
          <a:graphicData uri="http://schemas.openxmlformats.org/presentationml/2006/ole">
            <mc:AlternateContent xmlns:mc="http://schemas.openxmlformats.org/markup-compatibility/2006">
              <mc:Choice xmlns:v="urn:schemas-microsoft-com:vml" Requires="v">
                <p:oleObj spid="_x0000_s50356" name="Equation" r:id="rId9" imgW="609600" imgH="203200" progId="Equation.DSMT4">
                  <p:embed/>
                </p:oleObj>
              </mc:Choice>
              <mc:Fallback>
                <p:oleObj name="Equation" r:id="rId9" imgW="609600" imgH="203200" progId="Equation.DSMT4">
                  <p:embed/>
                  <p:pic>
                    <p:nvPicPr>
                      <p:cNvPr id="40" name="Object 2"/>
                      <p:cNvPicPr>
                        <a:picLocks noChangeAspect="1" noChangeArrowheads="1"/>
                      </p:cNvPicPr>
                      <p:nvPr/>
                    </p:nvPicPr>
                    <p:blipFill>
                      <a:blip r:embed="rId10"/>
                      <a:srcRect/>
                      <a:stretch>
                        <a:fillRect/>
                      </a:stretch>
                    </p:blipFill>
                    <p:spPr bwMode="auto">
                      <a:xfrm>
                        <a:off x="7114564" y="1926505"/>
                        <a:ext cx="798512"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7" name="TextBox 46">
            <a:extLst>
              <a:ext uri="{FF2B5EF4-FFF2-40B4-BE49-F238E27FC236}">
                <a16:creationId xmlns:a16="http://schemas.microsoft.com/office/drawing/2014/main" id="{35D835F6-F783-E444-8859-65E561393FD3}"/>
              </a:ext>
            </a:extLst>
          </p:cNvPr>
          <p:cNvSpPr txBox="1"/>
          <p:nvPr/>
        </p:nvSpPr>
        <p:spPr>
          <a:xfrm>
            <a:off x="7775241" y="2421523"/>
            <a:ext cx="550151"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barn</a:t>
            </a:r>
          </a:p>
        </p:txBody>
      </p:sp>
      <p:sp>
        <p:nvSpPr>
          <p:cNvPr id="48" name="TextBox 47">
            <a:extLst>
              <a:ext uri="{FF2B5EF4-FFF2-40B4-BE49-F238E27FC236}">
                <a16:creationId xmlns:a16="http://schemas.microsoft.com/office/drawing/2014/main" id="{A2F3A961-44F1-D74A-ACA5-52E996209BEF}"/>
              </a:ext>
            </a:extLst>
          </p:cNvPr>
          <p:cNvSpPr txBox="1"/>
          <p:nvPr/>
        </p:nvSpPr>
        <p:spPr>
          <a:xfrm>
            <a:off x="6098434" y="809804"/>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4558389" y="1383481"/>
            <a:ext cx="4211189" cy="4560119"/>
          </a:xfrm>
          <a:prstGeom prst="rect">
            <a:avLst/>
          </a:prstGeom>
          <a:solidFill>
            <a:srgbClr val="FCFF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208411" y="1462633"/>
            <a:ext cx="4211189" cy="4404767"/>
          </a:xfrm>
          <a:prstGeom prst="rect">
            <a:avLst/>
          </a:prstGeom>
          <a:solidFill>
            <a:srgbClr val="FCFF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4572000" y="1371600"/>
            <a:ext cx="4242503" cy="923330"/>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Event 3</a:t>
            </a:r>
            <a:r>
              <a:rPr lang="en-US" dirty="0">
                <a:latin typeface="Times New Roman" panose="02020603050405020304" pitchFamily="18" charset="0"/>
                <a:cs typeface="Times New Roman" panose="02020603050405020304" pitchFamily="18" charset="0"/>
              </a:rPr>
              <a:t> is the point where the world-line of the </a:t>
            </a:r>
            <a:r>
              <a:rPr lang="en-US" i="1" dirty="0">
                <a:latin typeface="Times New Roman" panose="02020603050405020304" pitchFamily="18" charset="0"/>
                <a:cs typeface="Times New Roman" panose="02020603050405020304" pitchFamily="18" charset="0"/>
              </a:rPr>
              <a:t>pole’s left end </a:t>
            </a:r>
            <a:r>
              <a:rPr lang="en-US" dirty="0">
                <a:latin typeface="Times New Roman" panose="02020603050405020304" pitchFamily="18" charset="0"/>
                <a:cs typeface="Times New Roman" panose="02020603050405020304" pitchFamily="18" charset="0"/>
              </a:rPr>
              <a:t>crosses the world-line of the </a:t>
            </a:r>
            <a:r>
              <a:rPr lang="en-US" i="1" dirty="0">
                <a:latin typeface="Times New Roman" panose="02020603050405020304" pitchFamily="18" charset="0"/>
                <a:cs typeface="Times New Roman" panose="02020603050405020304" pitchFamily="18" charset="0"/>
              </a:rPr>
              <a:t>barn’s front door</a:t>
            </a:r>
            <a:r>
              <a:rPr lang="en-US" dirty="0">
                <a:latin typeface="Times New Roman" panose="02020603050405020304" pitchFamily="18" charset="0"/>
                <a:cs typeface="Times New Roman" panose="02020603050405020304" pitchFamily="18" charset="0"/>
              </a:rPr>
              <a:t>.</a:t>
            </a:r>
          </a:p>
        </p:txBody>
      </p:sp>
      <p:sp>
        <p:nvSpPr>
          <p:cNvPr id="119" name="TextBox 118"/>
          <p:cNvSpPr txBox="1"/>
          <p:nvPr/>
        </p:nvSpPr>
        <p:spPr>
          <a:xfrm>
            <a:off x="304799" y="1447800"/>
            <a:ext cx="4114801" cy="923330"/>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Event 2</a:t>
            </a:r>
            <a:r>
              <a:rPr lang="en-US" dirty="0">
                <a:latin typeface="Times New Roman" panose="02020603050405020304" pitchFamily="18" charset="0"/>
                <a:cs typeface="Times New Roman" panose="02020603050405020304" pitchFamily="18" charset="0"/>
              </a:rPr>
              <a:t> is the point where the world-line of the </a:t>
            </a:r>
            <a:r>
              <a:rPr lang="en-US" i="1" dirty="0">
                <a:latin typeface="Times New Roman" panose="02020603050405020304" pitchFamily="18" charset="0"/>
                <a:cs typeface="Times New Roman" panose="02020603050405020304" pitchFamily="18" charset="0"/>
              </a:rPr>
              <a:t>pole’s right end </a:t>
            </a:r>
            <a:r>
              <a:rPr lang="en-US" dirty="0">
                <a:latin typeface="Times New Roman" panose="02020603050405020304" pitchFamily="18" charset="0"/>
                <a:cs typeface="Times New Roman" panose="02020603050405020304" pitchFamily="18" charset="0"/>
              </a:rPr>
              <a:t>crosses the world-line of the </a:t>
            </a:r>
            <a:r>
              <a:rPr lang="en-US" i="1" dirty="0">
                <a:latin typeface="Times New Roman" panose="02020603050405020304" pitchFamily="18" charset="0"/>
                <a:cs typeface="Times New Roman" panose="02020603050405020304" pitchFamily="18" charset="0"/>
              </a:rPr>
              <a:t>barn’s rear end</a:t>
            </a:r>
            <a:r>
              <a:rPr lang="en-US" dirty="0">
                <a:latin typeface="Times New Roman" panose="02020603050405020304" pitchFamily="18" charset="0"/>
                <a:cs typeface="Times New Roman" panose="02020603050405020304" pitchFamily="18" charset="0"/>
              </a:rPr>
              <a:t>. </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9.)</a:t>
            </a:r>
          </a:p>
        </p:txBody>
      </p:sp>
      <p:sp>
        <p:nvSpPr>
          <p:cNvPr id="30" name="TextBox 29"/>
          <p:cNvSpPr txBox="1"/>
          <p:nvPr/>
        </p:nvSpPr>
        <p:spPr>
          <a:xfrm>
            <a:off x="304799" y="152400"/>
            <a:ext cx="846104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Comment:  Notice that the sketch for </a:t>
            </a:r>
            <a:r>
              <a:rPr lang="en-US" dirty="0">
                <a:solidFill>
                  <a:srgbClr val="FF0000"/>
                </a:solidFill>
                <a:latin typeface="Times New Roman" panose="02020603050405020304" pitchFamily="18" charset="0"/>
                <a:cs typeface="Times New Roman" panose="02020603050405020304" pitchFamily="18" charset="0"/>
              </a:rPr>
              <a:t>event 3 </a:t>
            </a:r>
            <a:r>
              <a:rPr lang="en-US" dirty="0">
                <a:latin typeface="Times New Roman" panose="02020603050405020304" pitchFamily="18" charset="0"/>
                <a:cs typeface="Times New Roman" panose="02020603050405020304" pitchFamily="18" charset="0"/>
              </a:rPr>
              <a:t>looks just like the sketch for </a:t>
            </a:r>
            <a:r>
              <a:rPr lang="en-US" dirty="0">
                <a:solidFill>
                  <a:srgbClr val="FF0000"/>
                </a:solidFill>
                <a:latin typeface="Times New Roman" panose="02020603050405020304" pitchFamily="18" charset="0"/>
                <a:cs typeface="Times New Roman" panose="02020603050405020304" pitchFamily="18" charset="0"/>
              </a:rPr>
              <a:t>event 2</a:t>
            </a:r>
            <a:r>
              <a:rPr lang="en-US" dirty="0">
                <a:latin typeface="Times New Roman" panose="02020603050405020304" pitchFamily="18" charset="0"/>
                <a:cs typeface="Times New Roman" panose="02020603050405020304" pitchFamily="18" charset="0"/>
              </a:rPr>
              <a:t>.  How so? Again, events are defined as points of interest along a world-line. If two separate events happen </a:t>
            </a:r>
            <a:r>
              <a:rPr lang="en-US" i="1" dirty="0">
                <a:latin typeface="Times New Roman" panose="02020603050405020304" pitchFamily="18" charset="0"/>
                <a:cs typeface="Times New Roman" panose="02020603050405020304" pitchFamily="18" charset="0"/>
              </a:rPr>
              <a:t>simultaneously</a:t>
            </a:r>
            <a:r>
              <a:rPr lang="en-US" dirty="0">
                <a:latin typeface="Times New Roman" panose="02020603050405020304" pitchFamily="18" charset="0"/>
                <a:cs typeface="Times New Roman" panose="02020603050405020304" pitchFamily="18" charset="0"/>
              </a:rPr>
              <a:t> in a given frame of reference (like the barn’s frame) but with different coordinates, the sketch that depicts each situation will look the same.  </a:t>
            </a:r>
          </a:p>
        </p:txBody>
      </p:sp>
      <p:sp>
        <p:nvSpPr>
          <p:cNvPr id="93" name="TextBox 92"/>
          <p:cNvSpPr txBox="1"/>
          <p:nvPr/>
        </p:nvSpPr>
        <p:spPr>
          <a:xfrm>
            <a:off x="208411" y="5983069"/>
            <a:ext cx="878318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two events happen simultaneously in the barn’s frame of reference, so the drawings that picture these two occurrences look the same. </a:t>
            </a:r>
          </a:p>
        </p:txBody>
      </p:sp>
      <p:cxnSp>
        <p:nvCxnSpPr>
          <p:cNvPr id="42" name="Straight Arrow Connector 41"/>
          <p:cNvCxnSpPr/>
          <p:nvPr/>
        </p:nvCxnSpPr>
        <p:spPr>
          <a:xfrm>
            <a:off x="2305429" y="4480896"/>
            <a:ext cx="1213365" cy="2079"/>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4" idx="0"/>
          </p:cNvCxnSpPr>
          <p:nvPr/>
        </p:nvCxnSpPr>
        <p:spPr>
          <a:xfrm flipH="1" flipV="1">
            <a:off x="3299335" y="3526701"/>
            <a:ext cx="143420" cy="120558"/>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54" idx="0"/>
          </p:cNvCxnSpPr>
          <p:nvPr/>
        </p:nvCxnSpPr>
        <p:spPr>
          <a:xfrm flipH="1">
            <a:off x="3299335" y="3647259"/>
            <a:ext cx="143420" cy="7898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008333" y="3608459"/>
            <a:ext cx="2536681" cy="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2291223" y="3251224"/>
            <a:ext cx="1227571" cy="87521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p:nvPr/>
        </p:nvCxnSpPr>
        <p:spPr>
          <a:xfrm rot="16200000" flipH="1">
            <a:off x="3449506" y="3659623"/>
            <a:ext cx="133030" cy="554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Freeform 53"/>
          <p:cNvSpPr/>
          <p:nvPr/>
        </p:nvSpPr>
        <p:spPr>
          <a:xfrm>
            <a:off x="3161454" y="2502481"/>
            <a:ext cx="512023" cy="1144778"/>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Connector 58"/>
          <p:cNvCxnSpPr/>
          <p:nvPr/>
        </p:nvCxnSpPr>
        <p:spPr>
          <a:xfrm>
            <a:off x="2276672" y="3688830"/>
            <a:ext cx="1222809" cy="2079"/>
          </a:xfrm>
          <a:prstGeom prst="line">
            <a:avLst/>
          </a:prstGeom>
          <a:ln w="38100" cap="flat" cmpd="sng" algn="ctr">
            <a:solidFill>
              <a:srgbClr val="FF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6677324" y="4467673"/>
            <a:ext cx="1213365" cy="2079"/>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86" idx="0"/>
          </p:cNvCxnSpPr>
          <p:nvPr/>
        </p:nvCxnSpPr>
        <p:spPr>
          <a:xfrm flipH="1" flipV="1">
            <a:off x="6442505" y="3513479"/>
            <a:ext cx="143420" cy="120556"/>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86" idx="0"/>
          </p:cNvCxnSpPr>
          <p:nvPr/>
        </p:nvCxnSpPr>
        <p:spPr>
          <a:xfrm flipH="1">
            <a:off x="6442505" y="3634035"/>
            <a:ext cx="143420" cy="78987"/>
          </a:xfrm>
          <a:prstGeom prst="line">
            <a:avLst/>
          </a:prstGeom>
          <a:ln w="952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6200000" flipH="1">
            <a:off x="5387320" y="3588144"/>
            <a:ext cx="2537047" cy="1455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6663118" y="3238001"/>
            <a:ext cx="1227571" cy="87521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Freeform 85"/>
          <p:cNvSpPr/>
          <p:nvPr/>
        </p:nvSpPr>
        <p:spPr>
          <a:xfrm>
            <a:off x="6304624" y="2502480"/>
            <a:ext cx="512023" cy="1131555"/>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9" name="Straight Connector 98"/>
          <p:cNvCxnSpPr/>
          <p:nvPr/>
        </p:nvCxnSpPr>
        <p:spPr>
          <a:xfrm>
            <a:off x="6648567" y="3675607"/>
            <a:ext cx="1222809" cy="2079"/>
          </a:xfrm>
          <a:prstGeom prst="line">
            <a:avLst/>
          </a:prstGeom>
          <a:ln w="38100" cap="flat" cmpd="sng" algn="ctr">
            <a:solidFill>
              <a:srgbClr val="FF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6592676" y="3646400"/>
            <a:ext cx="133030" cy="554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815057" y="3576955"/>
            <a:ext cx="798174" cy="2079"/>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393074" y="3576955"/>
            <a:ext cx="798174" cy="2079"/>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6" name="Object 2">
            <a:extLst>
              <a:ext uri="{FF2B5EF4-FFF2-40B4-BE49-F238E27FC236}">
                <a16:creationId xmlns:a16="http://schemas.microsoft.com/office/drawing/2014/main" id="{97DB91B2-987E-5747-9B77-B01A50F959B2}"/>
              </a:ext>
            </a:extLst>
          </p:cNvPr>
          <p:cNvGraphicFramePr>
            <a:graphicFrameLocks noChangeAspect="1"/>
          </p:cNvGraphicFramePr>
          <p:nvPr>
            <p:extLst>
              <p:ext uri="{D42A27DB-BD31-4B8C-83A1-F6EECF244321}">
                <p14:modId xmlns:p14="http://schemas.microsoft.com/office/powerpoint/2010/main" val="761371834"/>
              </p:ext>
            </p:extLst>
          </p:nvPr>
        </p:nvGraphicFramePr>
        <p:xfrm>
          <a:off x="2317223" y="3314700"/>
          <a:ext cx="798512" cy="266700"/>
        </p:xfrm>
        <a:graphic>
          <a:graphicData uri="http://schemas.openxmlformats.org/presentationml/2006/ole">
            <mc:AlternateContent xmlns:mc="http://schemas.openxmlformats.org/markup-compatibility/2006">
              <mc:Choice xmlns:v="urn:schemas-microsoft-com:vml" Requires="v">
                <p:oleObj spid="_x0000_s92440" name="Equation" r:id="rId3" imgW="609600" imgH="203200" progId="Equation.DSMT4">
                  <p:embed/>
                </p:oleObj>
              </mc:Choice>
              <mc:Fallback>
                <p:oleObj name="Equation" r:id="rId3" imgW="609600" imgH="203200" progId="Equation.DSMT4">
                  <p:embed/>
                  <p:pic>
                    <p:nvPicPr>
                      <p:cNvPr id="40" name="Object 2"/>
                      <p:cNvPicPr>
                        <a:picLocks noChangeAspect="1" noChangeArrowheads="1"/>
                      </p:cNvPicPr>
                      <p:nvPr/>
                    </p:nvPicPr>
                    <p:blipFill>
                      <a:blip r:embed="rId4"/>
                      <a:srcRect/>
                      <a:stretch>
                        <a:fillRect/>
                      </a:stretch>
                    </p:blipFill>
                    <p:spPr bwMode="auto">
                      <a:xfrm>
                        <a:off x="2317223" y="3314700"/>
                        <a:ext cx="798512"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 name="TextBox 56">
            <a:extLst>
              <a:ext uri="{FF2B5EF4-FFF2-40B4-BE49-F238E27FC236}">
                <a16:creationId xmlns:a16="http://schemas.microsoft.com/office/drawing/2014/main" id="{0BB66AB2-9E23-FB4A-B6BE-327671237ADE}"/>
              </a:ext>
            </a:extLst>
          </p:cNvPr>
          <p:cNvSpPr txBox="1"/>
          <p:nvPr/>
        </p:nvSpPr>
        <p:spPr>
          <a:xfrm>
            <a:off x="2358026" y="3619280"/>
            <a:ext cx="538930"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pole</a:t>
            </a:r>
          </a:p>
        </p:txBody>
      </p:sp>
      <p:sp>
        <p:nvSpPr>
          <p:cNvPr id="58" name="TextBox 57">
            <a:extLst>
              <a:ext uri="{FF2B5EF4-FFF2-40B4-BE49-F238E27FC236}">
                <a16:creationId xmlns:a16="http://schemas.microsoft.com/office/drawing/2014/main" id="{45E34B2B-0208-6647-B735-3E9C95F06177}"/>
              </a:ext>
            </a:extLst>
          </p:cNvPr>
          <p:cNvSpPr txBox="1"/>
          <p:nvPr/>
        </p:nvSpPr>
        <p:spPr>
          <a:xfrm>
            <a:off x="3024954" y="3846144"/>
            <a:ext cx="550151"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barn</a:t>
            </a:r>
          </a:p>
        </p:txBody>
      </p:sp>
      <p:graphicFrame>
        <p:nvGraphicFramePr>
          <p:cNvPr id="60" name="Object 2">
            <a:extLst>
              <a:ext uri="{FF2B5EF4-FFF2-40B4-BE49-F238E27FC236}">
                <a16:creationId xmlns:a16="http://schemas.microsoft.com/office/drawing/2014/main" id="{FA27E5D5-3370-C04E-BE89-466F291C9DCA}"/>
              </a:ext>
            </a:extLst>
          </p:cNvPr>
          <p:cNvGraphicFramePr>
            <a:graphicFrameLocks noChangeAspect="1"/>
          </p:cNvGraphicFramePr>
          <p:nvPr>
            <p:extLst>
              <p:ext uri="{D42A27DB-BD31-4B8C-83A1-F6EECF244321}">
                <p14:modId xmlns:p14="http://schemas.microsoft.com/office/powerpoint/2010/main" val="2116698856"/>
              </p:ext>
            </p:extLst>
          </p:nvPr>
        </p:nvGraphicFramePr>
        <p:xfrm>
          <a:off x="6696795" y="3314700"/>
          <a:ext cx="798512" cy="266700"/>
        </p:xfrm>
        <a:graphic>
          <a:graphicData uri="http://schemas.openxmlformats.org/presentationml/2006/ole">
            <mc:AlternateContent xmlns:mc="http://schemas.openxmlformats.org/markup-compatibility/2006">
              <mc:Choice xmlns:v="urn:schemas-microsoft-com:vml" Requires="v">
                <p:oleObj spid="_x0000_s92441" name="Equation" r:id="rId5" imgW="609600" imgH="203200" progId="Equation.DSMT4">
                  <p:embed/>
                </p:oleObj>
              </mc:Choice>
              <mc:Fallback>
                <p:oleObj name="Equation" r:id="rId5" imgW="609600" imgH="203200" progId="Equation.DSMT4">
                  <p:embed/>
                  <p:pic>
                    <p:nvPicPr>
                      <p:cNvPr id="40" name="Object 2"/>
                      <p:cNvPicPr>
                        <a:picLocks noChangeAspect="1" noChangeArrowheads="1"/>
                      </p:cNvPicPr>
                      <p:nvPr/>
                    </p:nvPicPr>
                    <p:blipFill>
                      <a:blip r:embed="rId4"/>
                      <a:srcRect/>
                      <a:stretch>
                        <a:fillRect/>
                      </a:stretch>
                    </p:blipFill>
                    <p:spPr bwMode="auto">
                      <a:xfrm>
                        <a:off x="6696795" y="3314700"/>
                        <a:ext cx="798512"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 name="TextBox 60">
            <a:extLst>
              <a:ext uri="{FF2B5EF4-FFF2-40B4-BE49-F238E27FC236}">
                <a16:creationId xmlns:a16="http://schemas.microsoft.com/office/drawing/2014/main" id="{9FF1AC96-2621-CB44-BC43-B2110A081D8B}"/>
              </a:ext>
            </a:extLst>
          </p:cNvPr>
          <p:cNvSpPr txBox="1"/>
          <p:nvPr/>
        </p:nvSpPr>
        <p:spPr>
          <a:xfrm>
            <a:off x="6737598" y="3609052"/>
            <a:ext cx="538930"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pole</a:t>
            </a:r>
          </a:p>
        </p:txBody>
      </p:sp>
      <p:sp>
        <p:nvSpPr>
          <p:cNvPr id="62" name="TextBox 61">
            <a:extLst>
              <a:ext uri="{FF2B5EF4-FFF2-40B4-BE49-F238E27FC236}">
                <a16:creationId xmlns:a16="http://schemas.microsoft.com/office/drawing/2014/main" id="{7DAD786A-AC4E-204D-9972-1739C19DE98B}"/>
              </a:ext>
            </a:extLst>
          </p:cNvPr>
          <p:cNvSpPr txBox="1"/>
          <p:nvPr/>
        </p:nvSpPr>
        <p:spPr>
          <a:xfrm>
            <a:off x="7404526" y="3835916"/>
            <a:ext cx="550151" cy="338554"/>
          </a:xfrm>
          <a:prstGeom prst="rect">
            <a:avLst/>
          </a:prstGeom>
          <a:noFill/>
        </p:spPr>
        <p:txBody>
          <a:bodyPr wrap="none" rtlCol="0">
            <a:spAutoFit/>
          </a:bodyPr>
          <a:lstStyle/>
          <a:p>
            <a:r>
              <a:rPr lang="en-US" sz="1600" dirty="0">
                <a:solidFill>
                  <a:srgbClr val="FFFF00"/>
                </a:solidFill>
                <a:latin typeface="Times New Roman" panose="02020603050405020304" pitchFamily="18" charset="0"/>
                <a:cs typeface="Times New Roman" panose="02020603050405020304" pitchFamily="18" charset="0"/>
              </a:rPr>
              <a:t>barn</a:t>
            </a:r>
          </a:p>
        </p:txBody>
      </p:sp>
      <p:graphicFrame>
        <p:nvGraphicFramePr>
          <p:cNvPr id="64" name="Object 35">
            <a:extLst>
              <a:ext uri="{FF2B5EF4-FFF2-40B4-BE49-F238E27FC236}">
                <a16:creationId xmlns:a16="http://schemas.microsoft.com/office/drawing/2014/main" id="{7E0C9BD5-5AE8-4047-A17C-166C706CA2EA}"/>
              </a:ext>
            </a:extLst>
          </p:cNvPr>
          <p:cNvGraphicFramePr>
            <a:graphicFrameLocks noChangeAspect="1"/>
          </p:cNvGraphicFramePr>
          <p:nvPr>
            <p:extLst>
              <p:ext uri="{D42A27DB-BD31-4B8C-83A1-F6EECF244321}">
                <p14:modId xmlns:p14="http://schemas.microsoft.com/office/powerpoint/2010/main" val="1585364441"/>
              </p:ext>
            </p:extLst>
          </p:nvPr>
        </p:nvGraphicFramePr>
        <p:xfrm>
          <a:off x="1999506" y="4918231"/>
          <a:ext cx="576482" cy="245274"/>
        </p:xfrm>
        <a:graphic>
          <a:graphicData uri="http://schemas.openxmlformats.org/presentationml/2006/ole">
            <mc:AlternateContent xmlns:mc="http://schemas.openxmlformats.org/markup-compatibility/2006">
              <mc:Choice xmlns:v="urn:schemas-microsoft-com:vml" Requires="v">
                <p:oleObj spid="_x0000_s92442" name="Equation" r:id="rId6" imgW="355600" imgH="152400" progId="Equation.DSMT4">
                  <p:embed/>
                </p:oleObj>
              </mc:Choice>
              <mc:Fallback>
                <p:oleObj name="Equation" r:id="rId6" imgW="355600" imgH="152400" progId="Equation.DSMT4">
                  <p:embed/>
                  <p:pic>
                    <p:nvPicPr>
                      <p:cNvPr id="32" name="Object 35">
                        <a:extLst>
                          <a:ext uri="{FF2B5EF4-FFF2-40B4-BE49-F238E27FC236}">
                            <a16:creationId xmlns:a16="http://schemas.microsoft.com/office/drawing/2014/main" id="{91487ACB-1B97-914A-9367-6E12F55901B8}"/>
                          </a:ext>
                        </a:extLst>
                      </p:cNvPr>
                      <p:cNvPicPr>
                        <a:picLocks noChangeAspect="1" noChangeArrowheads="1"/>
                      </p:cNvPicPr>
                      <p:nvPr/>
                    </p:nvPicPr>
                    <p:blipFill>
                      <a:blip r:embed="rId7"/>
                      <a:srcRect/>
                      <a:stretch>
                        <a:fillRect/>
                      </a:stretch>
                    </p:blipFill>
                    <p:spPr bwMode="auto">
                      <a:xfrm>
                        <a:off x="1999506" y="4918231"/>
                        <a:ext cx="576482" cy="245274"/>
                      </a:xfrm>
                      <a:prstGeom prst="rect">
                        <a:avLst/>
                      </a:prstGeom>
                      <a:noFill/>
                      <a:ln>
                        <a:noFill/>
                      </a:ln>
                    </p:spPr>
                  </p:pic>
                </p:oleObj>
              </mc:Fallback>
            </mc:AlternateContent>
          </a:graphicData>
        </a:graphic>
      </p:graphicFrame>
      <p:graphicFrame>
        <p:nvGraphicFramePr>
          <p:cNvPr id="68" name="Object 35">
            <a:extLst>
              <a:ext uri="{FF2B5EF4-FFF2-40B4-BE49-F238E27FC236}">
                <a16:creationId xmlns:a16="http://schemas.microsoft.com/office/drawing/2014/main" id="{9A8636DA-542D-BD42-8C0F-AF6068057B55}"/>
              </a:ext>
            </a:extLst>
          </p:cNvPr>
          <p:cNvGraphicFramePr>
            <a:graphicFrameLocks noChangeAspect="1"/>
          </p:cNvGraphicFramePr>
          <p:nvPr>
            <p:extLst>
              <p:ext uri="{D42A27DB-BD31-4B8C-83A1-F6EECF244321}">
                <p14:modId xmlns:p14="http://schemas.microsoft.com/office/powerpoint/2010/main" val="2678853852"/>
              </p:ext>
            </p:extLst>
          </p:nvPr>
        </p:nvGraphicFramePr>
        <p:xfrm>
          <a:off x="2640386" y="4489889"/>
          <a:ext cx="576262" cy="265112"/>
        </p:xfrm>
        <a:graphic>
          <a:graphicData uri="http://schemas.openxmlformats.org/presentationml/2006/ole">
            <mc:AlternateContent xmlns:mc="http://schemas.openxmlformats.org/markup-compatibility/2006">
              <mc:Choice xmlns:v="urn:schemas-microsoft-com:vml" Requires="v">
                <p:oleObj spid="_x0000_s92443" name="Equation" r:id="rId8" imgW="355600" imgH="165100" progId="Equation.DSMT4">
                  <p:embed/>
                </p:oleObj>
              </mc:Choice>
              <mc:Fallback>
                <p:oleObj name="Equation" r:id="rId8" imgW="355600" imgH="165100" progId="Equation.DSMT4">
                  <p:embed/>
                  <p:pic>
                    <p:nvPicPr>
                      <p:cNvPr id="35" name="Object 35">
                        <a:extLst>
                          <a:ext uri="{FF2B5EF4-FFF2-40B4-BE49-F238E27FC236}">
                            <a16:creationId xmlns:a16="http://schemas.microsoft.com/office/drawing/2014/main" id="{3296C66E-2C82-5C4A-820E-B9FF15A6788E}"/>
                          </a:ext>
                        </a:extLst>
                      </p:cNvPr>
                      <p:cNvPicPr>
                        <a:picLocks noChangeAspect="1" noChangeArrowheads="1"/>
                      </p:cNvPicPr>
                      <p:nvPr/>
                    </p:nvPicPr>
                    <p:blipFill>
                      <a:blip r:embed="rId9"/>
                      <a:srcRect/>
                      <a:stretch>
                        <a:fillRect/>
                      </a:stretch>
                    </p:blipFill>
                    <p:spPr bwMode="auto">
                      <a:xfrm>
                        <a:off x="2640386" y="4489889"/>
                        <a:ext cx="576262" cy="265112"/>
                      </a:xfrm>
                      <a:prstGeom prst="rect">
                        <a:avLst/>
                      </a:prstGeom>
                      <a:noFill/>
                      <a:ln>
                        <a:noFill/>
                      </a:ln>
                    </p:spPr>
                  </p:pic>
                </p:oleObj>
              </mc:Fallback>
            </mc:AlternateContent>
          </a:graphicData>
        </a:graphic>
      </p:graphicFrame>
      <p:graphicFrame>
        <p:nvGraphicFramePr>
          <p:cNvPr id="69" name="Object 35">
            <a:extLst>
              <a:ext uri="{FF2B5EF4-FFF2-40B4-BE49-F238E27FC236}">
                <a16:creationId xmlns:a16="http://schemas.microsoft.com/office/drawing/2014/main" id="{3F30E653-B466-A045-ACC1-2CF64F919789}"/>
              </a:ext>
            </a:extLst>
          </p:cNvPr>
          <p:cNvGraphicFramePr>
            <a:graphicFrameLocks noChangeAspect="1"/>
          </p:cNvGraphicFramePr>
          <p:nvPr>
            <p:extLst>
              <p:ext uri="{D42A27DB-BD31-4B8C-83A1-F6EECF244321}">
                <p14:modId xmlns:p14="http://schemas.microsoft.com/office/powerpoint/2010/main" val="3170959019"/>
              </p:ext>
            </p:extLst>
          </p:nvPr>
        </p:nvGraphicFramePr>
        <p:xfrm>
          <a:off x="6396089" y="4918231"/>
          <a:ext cx="576482" cy="245274"/>
        </p:xfrm>
        <a:graphic>
          <a:graphicData uri="http://schemas.openxmlformats.org/presentationml/2006/ole">
            <mc:AlternateContent xmlns:mc="http://schemas.openxmlformats.org/markup-compatibility/2006">
              <mc:Choice xmlns:v="urn:schemas-microsoft-com:vml" Requires="v">
                <p:oleObj spid="_x0000_s92444" name="Equation" r:id="rId10" imgW="355600" imgH="152400" progId="Equation.DSMT4">
                  <p:embed/>
                </p:oleObj>
              </mc:Choice>
              <mc:Fallback>
                <p:oleObj name="Equation" r:id="rId10" imgW="355600" imgH="152400" progId="Equation.DSMT4">
                  <p:embed/>
                  <p:pic>
                    <p:nvPicPr>
                      <p:cNvPr id="64" name="Object 35">
                        <a:extLst>
                          <a:ext uri="{FF2B5EF4-FFF2-40B4-BE49-F238E27FC236}">
                            <a16:creationId xmlns:a16="http://schemas.microsoft.com/office/drawing/2014/main" id="{7E0C9BD5-5AE8-4047-A17C-166C706CA2EA}"/>
                          </a:ext>
                        </a:extLst>
                      </p:cNvPr>
                      <p:cNvPicPr>
                        <a:picLocks noChangeAspect="1" noChangeArrowheads="1"/>
                      </p:cNvPicPr>
                      <p:nvPr/>
                    </p:nvPicPr>
                    <p:blipFill>
                      <a:blip r:embed="rId7"/>
                      <a:srcRect/>
                      <a:stretch>
                        <a:fillRect/>
                      </a:stretch>
                    </p:blipFill>
                    <p:spPr bwMode="auto">
                      <a:xfrm>
                        <a:off x="6396089" y="4918231"/>
                        <a:ext cx="576482" cy="245274"/>
                      </a:xfrm>
                      <a:prstGeom prst="rect">
                        <a:avLst/>
                      </a:prstGeom>
                      <a:noFill/>
                      <a:ln>
                        <a:noFill/>
                      </a:ln>
                    </p:spPr>
                  </p:pic>
                </p:oleObj>
              </mc:Fallback>
            </mc:AlternateContent>
          </a:graphicData>
        </a:graphic>
      </p:graphicFrame>
      <p:graphicFrame>
        <p:nvGraphicFramePr>
          <p:cNvPr id="70" name="Object 35">
            <a:extLst>
              <a:ext uri="{FF2B5EF4-FFF2-40B4-BE49-F238E27FC236}">
                <a16:creationId xmlns:a16="http://schemas.microsoft.com/office/drawing/2014/main" id="{B4DAC8DC-A3B9-E742-8CB0-4569075FF6C9}"/>
              </a:ext>
            </a:extLst>
          </p:cNvPr>
          <p:cNvGraphicFramePr>
            <a:graphicFrameLocks noChangeAspect="1"/>
          </p:cNvGraphicFramePr>
          <p:nvPr>
            <p:extLst>
              <p:ext uri="{D42A27DB-BD31-4B8C-83A1-F6EECF244321}">
                <p14:modId xmlns:p14="http://schemas.microsoft.com/office/powerpoint/2010/main" val="918950040"/>
              </p:ext>
            </p:extLst>
          </p:nvPr>
        </p:nvGraphicFramePr>
        <p:xfrm>
          <a:off x="7036969" y="4489889"/>
          <a:ext cx="576262" cy="265112"/>
        </p:xfrm>
        <a:graphic>
          <a:graphicData uri="http://schemas.openxmlformats.org/presentationml/2006/ole">
            <mc:AlternateContent xmlns:mc="http://schemas.openxmlformats.org/markup-compatibility/2006">
              <mc:Choice xmlns:v="urn:schemas-microsoft-com:vml" Requires="v">
                <p:oleObj spid="_x0000_s92445" name="Equation" r:id="rId11" imgW="355600" imgH="165100" progId="Equation.DSMT4">
                  <p:embed/>
                </p:oleObj>
              </mc:Choice>
              <mc:Fallback>
                <p:oleObj name="Equation" r:id="rId11" imgW="355600" imgH="165100" progId="Equation.DSMT4">
                  <p:embed/>
                  <p:pic>
                    <p:nvPicPr>
                      <p:cNvPr id="68" name="Object 35">
                        <a:extLst>
                          <a:ext uri="{FF2B5EF4-FFF2-40B4-BE49-F238E27FC236}">
                            <a16:creationId xmlns:a16="http://schemas.microsoft.com/office/drawing/2014/main" id="{9A8636DA-542D-BD42-8C0F-AF6068057B55}"/>
                          </a:ext>
                        </a:extLst>
                      </p:cNvPr>
                      <p:cNvPicPr>
                        <a:picLocks noChangeAspect="1" noChangeArrowheads="1"/>
                      </p:cNvPicPr>
                      <p:nvPr/>
                    </p:nvPicPr>
                    <p:blipFill>
                      <a:blip r:embed="rId9"/>
                      <a:srcRect/>
                      <a:stretch>
                        <a:fillRect/>
                      </a:stretch>
                    </p:blipFill>
                    <p:spPr bwMode="auto">
                      <a:xfrm>
                        <a:off x="7036969" y="4489889"/>
                        <a:ext cx="576262" cy="265112"/>
                      </a:xfrm>
                      <a:prstGeom prst="rect">
                        <a:avLst/>
                      </a:prstGeom>
                      <a:noFill/>
                      <a:ln>
                        <a:noFill/>
                      </a:ln>
                    </p:spPr>
                  </p:pic>
                </p:oleObj>
              </mc:Fallback>
            </mc:AlternateContent>
          </a:graphicData>
        </a:graphic>
      </p:graphicFrame>
      <p:sp>
        <p:nvSpPr>
          <p:cNvPr id="71" name="TextBox 70">
            <a:extLst>
              <a:ext uri="{FF2B5EF4-FFF2-40B4-BE49-F238E27FC236}">
                <a16:creationId xmlns:a16="http://schemas.microsoft.com/office/drawing/2014/main" id="{5D338D78-B40F-384A-9D0E-01104693284F}"/>
              </a:ext>
            </a:extLst>
          </p:cNvPr>
          <p:cNvSpPr txBox="1"/>
          <p:nvPr/>
        </p:nvSpPr>
        <p:spPr>
          <a:xfrm>
            <a:off x="5651852" y="2311102"/>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3</a:t>
            </a:r>
          </a:p>
        </p:txBody>
      </p:sp>
      <p:sp>
        <p:nvSpPr>
          <p:cNvPr id="72" name="TextBox 71">
            <a:extLst>
              <a:ext uri="{FF2B5EF4-FFF2-40B4-BE49-F238E27FC236}">
                <a16:creationId xmlns:a16="http://schemas.microsoft.com/office/drawing/2014/main" id="{94EF305B-618E-C542-B80F-16EFD2A8403F}"/>
              </a:ext>
            </a:extLst>
          </p:cNvPr>
          <p:cNvSpPr txBox="1"/>
          <p:nvPr/>
        </p:nvSpPr>
        <p:spPr>
          <a:xfrm>
            <a:off x="2556305" y="2322855"/>
            <a:ext cx="85792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event 2</a:t>
            </a:r>
          </a:p>
        </p:txBody>
      </p:sp>
      <p:grpSp>
        <p:nvGrpSpPr>
          <p:cNvPr id="73" name="Group 72">
            <a:extLst>
              <a:ext uri="{FF2B5EF4-FFF2-40B4-BE49-F238E27FC236}">
                <a16:creationId xmlns:a16="http://schemas.microsoft.com/office/drawing/2014/main" id="{658C2634-D0A8-574C-92DD-097CBAD1D868}"/>
              </a:ext>
            </a:extLst>
          </p:cNvPr>
          <p:cNvGrpSpPr/>
          <p:nvPr/>
        </p:nvGrpSpPr>
        <p:grpSpPr>
          <a:xfrm>
            <a:off x="392728" y="5249181"/>
            <a:ext cx="3309170" cy="621998"/>
            <a:chOff x="8185225" y="1728462"/>
            <a:chExt cx="1622343" cy="621998"/>
          </a:xfrm>
        </p:grpSpPr>
        <p:sp>
          <p:nvSpPr>
            <p:cNvPr id="77" name="TextBox 76">
              <a:extLst>
                <a:ext uri="{FF2B5EF4-FFF2-40B4-BE49-F238E27FC236}">
                  <a16:creationId xmlns:a16="http://schemas.microsoft.com/office/drawing/2014/main" id="{3FF7FE02-62E1-0B4B-9993-6A34949CE987}"/>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right-end of pole reaches</a:t>
              </a:r>
            </a:p>
          </p:txBody>
        </p:sp>
        <p:sp>
          <p:nvSpPr>
            <p:cNvPr id="78" name="TextBox 77">
              <a:extLst>
                <a:ext uri="{FF2B5EF4-FFF2-40B4-BE49-F238E27FC236}">
                  <a16:creationId xmlns:a16="http://schemas.microsoft.com/office/drawing/2014/main" id="{BD5BC46B-740A-7E4B-87F1-BF3ABB910229}"/>
                </a:ext>
              </a:extLst>
            </p:cNvPr>
            <p:cNvSpPr txBox="1"/>
            <p:nvPr/>
          </p:nvSpPr>
          <p:spPr>
            <a:xfrm>
              <a:off x="8485412" y="1981128"/>
              <a:ext cx="13221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rear-end of barn)</a:t>
              </a:r>
            </a:p>
          </p:txBody>
        </p:sp>
      </p:grpSp>
      <p:grpSp>
        <p:nvGrpSpPr>
          <p:cNvPr id="79" name="Group 78">
            <a:extLst>
              <a:ext uri="{FF2B5EF4-FFF2-40B4-BE49-F238E27FC236}">
                <a16:creationId xmlns:a16="http://schemas.microsoft.com/office/drawing/2014/main" id="{95F23744-386A-F24A-BECE-EBE8563A30C0}"/>
              </a:ext>
            </a:extLst>
          </p:cNvPr>
          <p:cNvGrpSpPr/>
          <p:nvPr/>
        </p:nvGrpSpPr>
        <p:grpSpPr>
          <a:xfrm>
            <a:off x="4678732" y="5245227"/>
            <a:ext cx="3228484" cy="610758"/>
            <a:chOff x="8185225" y="1728462"/>
            <a:chExt cx="1575038" cy="610758"/>
          </a:xfrm>
        </p:grpSpPr>
        <p:sp>
          <p:nvSpPr>
            <p:cNvPr id="81" name="TextBox 80">
              <a:extLst>
                <a:ext uri="{FF2B5EF4-FFF2-40B4-BE49-F238E27FC236}">
                  <a16:creationId xmlns:a16="http://schemas.microsoft.com/office/drawing/2014/main" id="{3524A69F-DDBF-7145-8CDF-6720FAD3AE20}"/>
                </a:ext>
              </a:extLst>
            </p:cNvPr>
            <p:cNvSpPr txBox="1"/>
            <p:nvPr/>
          </p:nvSpPr>
          <p:spPr>
            <a:xfrm>
              <a:off x="8185225" y="1728462"/>
              <a:ext cx="14921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left-end of pole reaches</a:t>
              </a:r>
            </a:p>
          </p:txBody>
        </p:sp>
        <p:sp>
          <p:nvSpPr>
            <p:cNvPr id="83" name="TextBox 82">
              <a:extLst>
                <a:ext uri="{FF2B5EF4-FFF2-40B4-BE49-F238E27FC236}">
                  <a16:creationId xmlns:a16="http://schemas.microsoft.com/office/drawing/2014/main" id="{0B23586D-46D2-D64B-9C91-70C0CDEBBD29}"/>
                </a:ext>
              </a:extLst>
            </p:cNvPr>
            <p:cNvSpPr txBox="1"/>
            <p:nvPr/>
          </p:nvSpPr>
          <p:spPr>
            <a:xfrm>
              <a:off x="8438107" y="1969888"/>
              <a:ext cx="13221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front-door of barn)</a:t>
              </a:r>
            </a:p>
          </p:txBody>
        </p:sp>
      </p:gr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23015</TotalTime>
  <Words>3771</Words>
  <Application>Microsoft Macintosh PowerPoint</Application>
  <PresentationFormat>On-screen Show (4:3)</PresentationFormat>
  <Paragraphs>281</Paragraphs>
  <Slides>38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Fletcher</dc:creator>
  <cp:lastModifiedBy>Microsoft Office User</cp:lastModifiedBy>
  <cp:revision>429</cp:revision>
  <cp:lastPrinted>2021-04-26T05:04:08Z</cp:lastPrinted>
  <dcterms:created xsi:type="dcterms:W3CDTF">2014-04-30T21:39:11Z</dcterms:created>
  <dcterms:modified xsi:type="dcterms:W3CDTF">2021-04-26T05:04:15Z</dcterms:modified>
</cp:coreProperties>
</file>